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ppt/_rels/presentation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4.xml" ContentType="application/vnd.openxmlformats-officedocument.presentationml.slide+xml"/>
  <Override PartName="/ppt/slides/slide78.xml" ContentType="application/vnd.openxmlformats-officedocument.presentationml.slide+xml"/>
  <Override PartName="/ppt/slides/slide120.xml" ContentType="application/vnd.openxmlformats-officedocument.presentationml.slide+xml"/>
  <Override PartName="/ppt/slides/slide53.xml" ContentType="application/vnd.openxmlformats-officedocument.presentationml.slide+xml"/>
  <Override PartName="/ppt/slides/slide77.xml" ContentType="application/vnd.openxmlformats-officedocument.presentationml.slide+xml"/>
  <Override PartName="/ppt/slides/slide52.xml" ContentType="application/vnd.openxmlformats-officedocument.presentationml.slide+xml"/>
  <Override PartName="/ppt/slides/slide76.xml" ContentType="application/vnd.openxmlformats-officedocument.presentationml.slide+xml"/>
  <Override PartName="/ppt/slides/slide51.xml" ContentType="application/vnd.openxmlformats-officedocument.presentationml.slide+xml"/>
  <Override PartName="/ppt/slides/slide75.xml" ContentType="application/vnd.openxmlformats-officedocument.presentationml.slide+xml"/>
  <Override PartName="/ppt/slides/slide50.xml" ContentType="application/vnd.openxmlformats-officedocument.presentationml.slide+xml"/>
  <Override PartName="/ppt/slides/slide69.xml" ContentType="application/vnd.openxmlformats-officedocument.presentationml.slide+xml"/>
  <Override PartName="/ppt/slides/slide111.xml" ContentType="application/vnd.openxmlformats-officedocument.presentationml.slide+xml"/>
  <Override PartName="/ppt/slides/slide44.xml" ContentType="application/vnd.openxmlformats-officedocument.presentationml.slide+xml"/>
  <Override PartName="/ppt/slides/slide68.xml" ContentType="application/vnd.openxmlformats-officedocument.presentationml.slide+xml"/>
  <Override PartName="/ppt/slides/slide110.xml" ContentType="application/vnd.openxmlformats-officedocument.presentationml.slide+xml"/>
  <Override PartName="/ppt/slides/slide43.xml" ContentType="application/vnd.openxmlformats-officedocument.presentationml.slide+xml"/>
  <Override PartName="/ppt/slides/slide67.xml" ContentType="application/vnd.openxmlformats-officedocument.presentationml.slide+xml"/>
  <Override PartName="/ppt/slides/slide42.xml" ContentType="application/vnd.openxmlformats-officedocument.presentationml.slide+xml"/>
  <Override PartName="/ppt/slides/slide66.xml" ContentType="application/vnd.openxmlformats-officedocument.presentationml.slide+xml"/>
  <Override PartName="/ppt/slides/slide41.xml" ContentType="application/vnd.openxmlformats-officedocument.presentationml.slide+xml"/>
  <Override PartName="/ppt/slides/slide65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7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6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_rels/slide48.xml.rels" ContentType="application/vnd.openxmlformats-package.relationships+xml"/>
  <Override PartName="/ppt/slides/_rels/slide97.xml.rels" ContentType="application/vnd.openxmlformats-package.relationships+xml"/>
  <Override PartName="/ppt/slides/_rels/slide49.xml.rels" ContentType="application/vnd.openxmlformats-package.relationships+xml"/>
  <Override PartName="/ppt/slides/_rels/slide98.xml.rels" ContentType="application/vnd.openxmlformats-package.relationships+xml"/>
  <Override PartName="/ppt/slides/_rels/slide26.xml.rels" ContentType="application/vnd.openxmlformats-package.relationships+xml"/>
  <Override PartName="/ppt/slides/_rels/slide102.xml.rels" ContentType="application/vnd.openxmlformats-package.relationships+xml"/>
  <Override PartName="/ppt/slides/_rels/slide75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80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83.xml.rels" ContentType="application/vnd.openxmlformats-package.relationships+xml"/>
  <Override PartName="/ppt/slides/_rels/slide110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84.xml.rels" ContentType="application/vnd.openxmlformats-package.relationships+xml"/>
  <Override PartName="/ppt/slides/_rels/slide111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112.xml.rels" ContentType="application/vnd.openxmlformats-package.relationships+xml"/>
  <Override PartName="/ppt/slides/_rels/slide85.xml.rels" ContentType="application/vnd.openxmlformats-package.relationships+xml"/>
  <Override PartName="/ppt/slides/_rels/slide9.xml.rels" ContentType="application/vnd.openxmlformats-package.relationships+xml"/>
  <Override PartName="/ppt/slides/_rels/slide15.xml.rels" ContentType="application/vnd.openxmlformats-package.relationships+xml"/>
  <Override PartName="/ppt/slides/_rels/slide8.xml.rels" ContentType="application/vnd.openxmlformats-package.relationships+xml"/>
  <Override PartName="/ppt/slides/_rels/slide14.xml.rels" ContentType="application/vnd.openxmlformats-package.relationships+xml"/>
  <Override PartName="/ppt/slides/_rels/slide2.xml.rels" ContentType="application/vnd.openxmlformats-package.relationships+xml"/>
  <Override PartName="/ppt/slides/_rels/slide109.xml.rels" ContentType="application/vnd.openxmlformats-package.relationships+xml"/>
  <Override PartName="/ppt/slides/_rels/slide39.xml.rels" ContentType="application/vnd.openxmlformats-package.relationships+xml"/>
  <Override PartName="/ppt/slides/_rels/slide115.xml.rels" ContentType="application/vnd.openxmlformats-package.relationships+xml"/>
  <Override PartName="/ppt/slides/_rels/slide88.xml.rels" ContentType="application/vnd.openxmlformats-package.relationships+xml"/>
  <Override PartName="/ppt/slides/_rels/slide16.xml.rels" ContentType="application/vnd.openxmlformats-package.relationships+xml"/>
  <Override PartName="/ppt/slides/_rels/slide65.xml.rels" ContentType="application/vnd.openxmlformats-package.relationships+xml"/>
  <Override PartName="/ppt/slides/_rels/slide3.xml.rels" ContentType="application/vnd.openxmlformats-package.relationships+xml"/>
  <Override PartName="/ppt/slides/_rels/slide108.xml.rels" ContentType="application/vnd.openxmlformats-package.relationships+xml"/>
  <Override PartName="/ppt/slides/_rels/slide99.xml.rels" ContentType="application/vnd.openxmlformats-package.relationships+xml"/>
  <Override PartName="/ppt/slides/_rels/slide32.xml.rels" ContentType="application/vnd.openxmlformats-package.relationships+xml"/>
  <Override PartName="/ppt/slides/_rels/slide81.xml.rels" ContentType="application/vnd.openxmlformats-package.relationships+xml"/>
  <Override PartName="/ppt/slides/_rels/slide79.xml.rels" ContentType="application/vnd.openxmlformats-package.relationships+xml"/>
  <Override PartName="/ppt/slides/_rels/slide107.xml.rels" ContentType="application/vnd.openxmlformats-package.relationships+xml"/>
  <Override PartName="/ppt/slides/_rels/slide22.xml.rels" ContentType="application/vnd.openxmlformats-package.relationships+xml"/>
  <Override PartName="/ppt/slides/_rels/slide71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_rels/slide78.xml.rels" ContentType="application/vnd.openxmlformats-package.relationships+xml"/>
  <Override PartName="/ppt/slides/_rels/slide28.xml.rels" ContentType="application/vnd.openxmlformats-package.relationships+xml"/>
  <Override PartName="/ppt/slides/_rels/slide77.xml.rels" ContentType="application/vnd.openxmlformats-package.relationships+xml"/>
  <Override PartName="/ppt/slides/_rels/slide91.xml.rels" ContentType="application/vnd.openxmlformats-package.relationships+xml"/>
  <Override PartName="/ppt/slides/_rels/slide42.xml.rels" ContentType="application/vnd.openxmlformats-package.relationships+xml"/>
  <Override PartName="/ppt/slides/_rels/slide27.xml.rels" ContentType="application/vnd.openxmlformats-package.relationships+xml"/>
  <Override PartName="/ppt/slides/_rels/slide55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67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53.xml.rels" ContentType="application/vnd.openxmlformats-package.relationships+xml"/>
  <Override PartName="/ppt/slides/_rels/slide54.xml.rels" ContentType="application/vnd.openxmlformats-package.relationships+xml"/>
  <Override PartName="/ppt/slides/_rels/slide40.xml.rels" ContentType="application/vnd.openxmlformats-package.relationships+xml"/>
  <Override PartName="/ppt/slides/_rels/slide90.xml.rels" ContentType="application/vnd.openxmlformats-package.relationships+xml"/>
  <Override PartName="/ppt/slides/_rels/slide41.xml.rels" ContentType="application/vnd.openxmlformats-package.relationships+xml"/>
  <Override PartName="/ppt/slides/_rels/slide120.xml.rels" ContentType="application/vnd.openxmlformats-package.relationships+xml"/>
  <Override PartName="/ppt/slides/_rels/slide63.xml.rels" ContentType="application/vnd.openxmlformats-package.relationships+xml"/>
  <Override PartName="/ppt/slides/_rels/slide119.xml.rels" ContentType="application/vnd.openxmlformats-package.relationships+xml"/>
  <Override PartName="/ppt/slides/_rels/slide106.xml.rels" ContentType="application/vnd.openxmlformats-package.relationships+xml"/>
  <Override PartName="/ppt/slides/_rels/slide17.xml.rels" ContentType="application/vnd.openxmlformats-package.relationships+xml"/>
  <Override PartName="/ppt/slides/_rels/slide66.xml.rels" ContentType="application/vnd.openxmlformats-package.relationships+xml"/>
  <Override PartName="/ppt/slides/_rels/slide95.xml.rels" ContentType="application/vnd.openxmlformats-package.relationships+xml"/>
  <Override PartName="/ppt/slides/_rels/slide13.xml.rels" ContentType="application/vnd.openxmlformats-package.relationships+xml"/>
  <Override PartName="/ppt/slides/_rels/slide62.xml.rels" ContentType="application/vnd.openxmlformats-package.relationships+xml"/>
  <Override PartName="/ppt/slides/_rels/slide118.xml.rels" ContentType="application/vnd.openxmlformats-package.relationships+xml"/>
  <Override PartName="/ppt/slides/_rels/slide92.xml.rels" ContentType="application/vnd.openxmlformats-package.relationships+xml"/>
  <Override PartName="/ppt/slides/_rels/slide43.xml.rels" ContentType="application/vnd.openxmlformats-package.relationships+xml"/>
  <Override PartName="/ppt/slides/_rels/slide50.xml.rels" ContentType="application/vnd.openxmlformats-package.relationships+xml"/>
  <Override PartName="/ppt/slides/_rels/slide6.xml.rels" ContentType="application/vnd.openxmlformats-package.relationships+xml"/>
  <Override PartName="/ppt/slides/_rels/slide52.xml.rels" ContentType="application/vnd.openxmlformats-package.relationships+xml"/>
  <Override PartName="/ppt/slides/_rels/slide7.xml.rels" ContentType="application/vnd.openxmlformats-package.relationships+xml"/>
  <Override PartName="/ppt/slides/_rels/slide51.xml.rels" ContentType="application/vnd.openxmlformats-package.relationships+xml"/>
  <Override PartName="/ppt/slides/_rels/slide69.xml.rels" ContentType="application/vnd.openxmlformats-package.relationships+xml"/>
  <Override PartName="/ppt/slides/_rels/slide117.xml.rels" ContentType="application/vnd.openxmlformats-package.relationships+xml"/>
  <Override PartName="/ppt/slides/_rels/slide70.xml.rels" ContentType="application/vnd.openxmlformats-package.relationships+xml"/>
  <Override PartName="/ppt/slides/_rels/slide64.xml.rels" ContentType="application/vnd.openxmlformats-package.relationships+xml"/>
  <Override PartName="/ppt/slides/_rels/slide61.xml.rels" ContentType="application/vnd.openxmlformats-package.relationships+xml"/>
  <Override PartName="/ppt/slides/_rels/slide12.xml.rels" ContentType="application/vnd.openxmlformats-package.relationships+xml"/>
  <Override PartName="/ppt/slides/_rels/slide76.xml.rels" ContentType="application/vnd.openxmlformats-package.relationships+xml"/>
  <Override PartName="/ppt/slides/_rels/slide103.xml.rels" ContentType="application/vnd.openxmlformats-package.relationships+xml"/>
  <Override PartName="/ppt/slides/_rels/slide59.xml.rels" ContentType="application/vnd.openxmlformats-package.relationships+xml"/>
  <Override PartName="/ppt/slides/_rels/slide44.xml.rels" ContentType="application/vnd.openxmlformats-package.relationships+xml"/>
  <Override PartName="/ppt/slides/_rels/slide93.xml.rels" ContentType="application/vnd.openxmlformats-package.relationships+xml"/>
  <Override PartName="/ppt/slides/_rels/slide58.xml.rels" ContentType="application/vnd.openxmlformats-package.relationships+xml"/>
  <Override PartName="/ppt/slides/_rels/slide11.xml.rels" ContentType="application/vnd.openxmlformats-package.relationships+xml"/>
  <Override PartName="/ppt/slides/_rels/slide60.xml.rels" ContentType="application/vnd.openxmlformats-package.relationships+xml"/>
  <Override PartName="/ppt/slides/_rels/slide94.xml.rels" ContentType="application/vnd.openxmlformats-package.relationships+xml"/>
  <Override PartName="/ppt/slides/_rels/slide45.xml.rels" ContentType="application/vnd.openxmlformats-package.relationships+xml"/>
  <Override PartName="/ppt/slides/_rels/slide68.xml.rels" ContentType="application/vnd.openxmlformats-package.relationships+xml"/>
  <Override PartName="/ppt/slides/_rels/slide19.xml.rels" ContentType="application/vnd.openxmlformats-package.relationships+xml"/>
  <Override PartName="/ppt/slides/_rels/slide82.xml.rels" ContentType="application/vnd.openxmlformats-package.relationships+xml"/>
  <Override PartName="/ppt/slides/_rels/slide96.xml.rels" ContentType="application/vnd.openxmlformats-package.relationships+xml"/>
  <Override PartName="/ppt/slides/_rels/slide47.xml.rels" ContentType="application/vnd.openxmlformats-package.relationships+xml"/>
  <Override PartName="/ppt/slides/_rels/slide105.xml.rels" ContentType="application/vnd.openxmlformats-package.relationships+xml"/>
  <Override PartName="/ppt/slides/_rels/slide57.xml.rels" ContentType="application/vnd.openxmlformats-package.relationships+xml"/>
  <Override PartName="/ppt/slides/_rels/slide38.xml.rels" ContentType="application/vnd.openxmlformats-package.relationships+xml"/>
  <Override PartName="/ppt/slides/_rels/slide87.xml.rels" ContentType="application/vnd.openxmlformats-package.relationships+xml"/>
  <Override PartName="/ppt/slides/_rels/slide114.xml.rels" ContentType="application/vnd.openxmlformats-package.relationships+xml"/>
  <Override PartName="/ppt/slides/_rels/slide72.xml.rels" ContentType="application/vnd.openxmlformats-package.relationships+xml"/>
  <Override PartName="/ppt/slides/_rels/slide23.xml.rels" ContentType="application/vnd.openxmlformats-package.relationships+xml"/>
  <Override PartName="/ppt/slides/_rels/slide100.xml.rels" ContentType="application/vnd.openxmlformats-package.relationships+xml"/>
  <Override PartName="/ppt/slides/_rels/slide73.xml.rels" ContentType="application/vnd.openxmlformats-package.relationships+xml"/>
  <Override PartName="/ppt/slides/_rels/slide24.xml.rels" ContentType="application/vnd.openxmlformats-package.relationships+xml"/>
  <Override PartName="/ppt/slides/_rels/slide101.xml.rels" ContentType="application/vnd.openxmlformats-package.relationships+xml"/>
  <Override PartName="/ppt/slides/_rels/slide74.xml.rels" ContentType="application/vnd.openxmlformats-package.relationships+xml"/>
  <Override PartName="/ppt/slides/_rels/slide25.xml.rels" ContentType="application/vnd.openxmlformats-package.relationships+xml"/>
  <Override PartName="/ppt/slides/_rels/slide116.xml.rels" ContentType="application/vnd.openxmlformats-package.relationships+xml"/>
  <Override PartName="/ppt/slides/_rels/slide89.xml.rels" ContentType="application/vnd.openxmlformats-package.relationships+xml"/>
  <Override PartName="/ppt/slides/_rels/slide1.xml.rels" ContentType="application/vnd.openxmlformats-package.relationships+xml"/>
  <Override PartName="/ppt/slides/_rels/slide104.xml.rels" ContentType="application/vnd.openxmlformats-package.relationships+xml"/>
  <Override PartName="/ppt/slides/_rels/slide56.xml.rels" ContentType="application/vnd.openxmlformats-package.relationships+xml"/>
  <Override PartName="/ppt/slides/_rels/slide37.xml.rels" ContentType="application/vnd.openxmlformats-package.relationships+xml"/>
  <Override PartName="/ppt/slides/_rels/slide86.xml.rels" ContentType="application/vnd.openxmlformats-package.relationships+xml"/>
  <Override PartName="/ppt/slides/_rels/slide113.xml.rels" ContentType="application/vnd.openxmlformats-package.relationships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114.xml" ContentType="application/vnd.openxmlformats-officedocument.presentationml.slide+xml"/>
  <Override PartName="/ppt/slides/slide107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9.xml" ContentType="application/vnd.openxmlformats-officedocument.presentationml.slide+xml"/>
  <Override PartName="/ppt/slides/slide118.xml" ContentType="application/vnd.openxmlformats-officedocument.presentationml.slide+xml"/>
  <Override PartName="/ppt/slides/slide113.xml" ContentType="application/vnd.openxmlformats-officedocument.presentationml.slide+xml"/>
  <Override PartName="/ppt/slides/slide29.xml" ContentType="application/vnd.openxmlformats-officedocument.presentationml.slide+xml"/>
  <Override PartName="/ppt/slides/slide106.xml" ContentType="application/vnd.openxmlformats-officedocument.presentationml.slide+xml"/>
  <Override PartName="/ppt/slides/slide112.xml" ContentType="application/vnd.openxmlformats-officedocument.presentationml.slide+xml"/>
  <Override PartName="/ppt/slides/slide28.xml" ContentType="application/vnd.openxmlformats-officedocument.presentationml.slide+xml"/>
  <Override PartName="/ppt/slides/slide105.xml" ContentType="application/vnd.openxmlformats-officedocument.presentationml.slide+xml"/>
  <Override PartName="/ppt/slides/slide104.xml" ContentType="application/vnd.openxmlformats-officedocument.presentationml.slide+xml"/>
  <Override PartName="/ppt/slides/slide103.xml" ContentType="application/vnd.openxmlformats-officedocument.presentationml.slide+xml"/>
  <Override PartName="/ppt/slides/slide19.xml" ContentType="application/vnd.openxmlformats-officedocument.presentationml.slide+xml"/>
  <Override PartName="/ppt/slides/slide102.xml" ContentType="application/vnd.openxmlformats-officedocument.presentationml.slide+xml"/>
  <Override PartName="/ppt/slides/slide1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9.xml" ContentType="application/vnd.openxmlformats-officedocument.presentationml.slide+xml"/>
  <Override PartName="/ppt/slides/slide98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6.xml" ContentType="application/vnd.openxmlformats-officedocument.presentationml.slide+xml"/>
  <Override PartName="/ppt/slides/slide108.xml" ContentType="application/vnd.openxmlformats-officedocument.presentationml.slide+xml"/>
  <Override PartName="/ppt/slides/slide1.xml" ContentType="application/vnd.openxmlformats-officedocument.presentationml.slide+xml"/>
  <Override PartName="/ppt/slides/slide39.xml" ContentType="application/vnd.openxmlformats-officedocument.presentationml.slide+xml"/>
  <Override PartName="/ppt/slides/slide8.xml" ContentType="application/vnd.openxmlformats-officedocument.presentationml.slide+xml"/>
  <Override PartName="/ppt/slides/slide14.xml" ContentType="application/vnd.openxmlformats-officedocument.presentationml.slide+xml"/>
  <Override PartName="/ppt/slides/slide109.xml" ContentType="application/vnd.openxmlformats-officedocument.presentationml.slide+xml"/>
  <Override PartName="/ppt/slides/slide2.xml" ContentType="application/vnd.openxmlformats-officedocument.presentationml.slide+xml"/>
  <Override PartName="/ppt/slides/slide9.xml" ContentType="application/vnd.openxmlformats-officedocument.presentationml.slide+xml"/>
  <Override PartName="/ppt/slides/slide15.xml" ContentType="application/vnd.openxmlformats-officedocument.presentationml.slide+xml"/>
  <Override PartName="/ppt/slides/slide36.xml" ContentType="application/vnd.openxmlformats-officedocument.presentationml.slide+xml"/>
  <Override PartName="/ppt/slides/slide5.xml" ContentType="application/vnd.openxmlformats-officedocument.presentationml.slide+xml"/>
  <Override PartName="/ppt/slides/slide11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10.xml" ContentType="application/vnd.openxmlformats-officedocument.presentationml.slide+xml"/>
  <Override PartName="/ppt/slides/slide34.xml" ContentType="application/vnd.openxmlformats-officedocument.presentationml.slide+xml"/>
  <Override PartName="/ppt/slides/slide101.xml" ContentType="application/vnd.openxmlformats-officedocument.presentationml.slide+xml"/>
  <Override PartName="/ppt/slides/slide59.xml" ContentType="application/vnd.openxmlformats-officedocument.presentationml.slide+xml"/>
  <Override PartName="/ppt/slides/slide33.xml" ContentType="application/vnd.openxmlformats-officedocument.presentationml.slide+xml"/>
  <Override PartName="/ppt/slides/slide100.xml" ContentType="application/vnd.openxmlformats-officedocument.presentationml.slide+xml"/>
  <Override PartName="/ppt/slides/slide58.xml" ContentType="application/vnd.openxmlformats-officedocument.presentationml.slide+xml"/>
  <Override PartName="/ppt/slides/slide32.xml" ContentType="application/vnd.openxmlformats-officedocument.presentationml.slide+xml"/>
  <Override PartName="/ppt/slides/slide57.xml" ContentType="application/vnd.openxmlformats-officedocument.presentationml.slide+xml"/>
  <Override PartName="/ppt/slides/slide31.xml" ContentType="application/vnd.openxmlformats-officedocument.presentationml.slide+xml"/>
  <Override PartName="/ppt/slides/slide56.xml" ContentType="application/vnd.openxmlformats-officedocument.presentationml.slide+xml"/>
  <Override PartName="/ppt/slides/slide30.xml" ContentType="application/vnd.openxmlformats-officedocument.presentationml.slide+xml"/>
  <Override PartName="/ppt/slides/slide55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49.xml" ContentType="application/vnd.openxmlformats-officedocument.presentationml.slide+xml"/>
  <Override PartName="/ppt/slides/slide23.xml" ContentType="application/vnd.openxmlformats-officedocument.presentationml.slide+xml"/>
  <Override PartName="/ppt/slides/slide48.xml" ContentType="application/vnd.openxmlformats-officedocument.presentationml.slide+xml"/>
  <Override PartName="/ppt/slides/slide22.xml" ContentType="application/vnd.openxmlformats-officedocument.presentationml.slide+xml"/>
  <Override PartName="/ppt/slides/slide47.xml" ContentType="application/vnd.openxmlformats-officedocument.presentationml.slide+xml"/>
  <Override PartName="/ppt/theme/theme1.xml" ContentType="application/vnd.openxmlformats-officedocument.theme+xml"/>
  <Override PartName="/ppt/media/image78.jpeg" ContentType="image/jpeg"/>
  <Override PartName="/ppt/media/image64.jpeg" ContentType="image/jpeg"/>
  <Override PartName="/ppt/media/image77.jpeg" ContentType="image/jpeg"/>
  <Override PartName="/ppt/media/image63.jpeg" ContentType="image/jpeg"/>
  <Override PartName="/ppt/media/image76.jpeg" ContentType="image/jpeg"/>
  <Override PartName="/ppt/media/image62.jpeg" ContentType="image/jpeg"/>
  <Override PartName="/ppt/media/image75.jpeg" ContentType="image/jpeg"/>
  <Override PartName="/ppt/media/image61.jpeg" ContentType="image/jpeg"/>
  <Override PartName="/ppt/media/image72.jpeg" ContentType="image/jpeg"/>
  <Override PartName="/ppt/media/image71.jpeg" ContentType="image/jpeg"/>
  <Override PartName="/ppt/media/image51.png" ContentType="image/png"/>
  <Override PartName="/ppt/media/image60.jpeg" ContentType="image/jpeg"/>
  <Override PartName="/ppt/media/image74.jpeg" ContentType="image/jpeg"/>
  <Override PartName="/ppt/media/image52.jpeg" ContentType="image/jpeg"/>
  <Override PartName="/ppt/media/image70.jpeg" ContentType="image/jpeg"/>
  <Override PartName="/ppt/media/image50.jpeg" ContentType="image/jpeg"/>
  <Override PartName="/ppt/media/image42.jpeg" ContentType="image/jpeg"/>
  <Override PartName="/ppt/media/image56.jpeg" ContentType="image/jpeg"/>
  <Override PartName="/ppt/media/image109.png" ContentType="image/png"/>
  <Override PartName="/ppt/media/image41.jpeg" ContentType="image/jpeg"/>
  <Override PartName="/ppt/media/image73.jpeg" ContentType="image/jpeg"/>
  <Override PartName="/ppt/media/image40.jpeg" ContentType="image/jpeg"/>
  <Override PartName="/ppt/media/image37.jpeg" ContentType="image/jpeg"/>
  <Override PartName="/ppt/media/image47.jpeg" ContentType="image/jpeg"/>
  <Override PartName="/ppt/media/image14.jpeg" ContentType="image/jpeg"/>
  <Override PartName="/ppt/media/image28.jpeg" ContentType="image/jpeg"/>
  <Override PartName="/ppt/media/image87.jpeg" ContentType="image/jpeg"/>
  <Override PartName="/ppt/media/image46.jpeg" ContentType="image/jpeg"/>
  <Override PartName="/ppt/media/image13.jpeg" ContentType="image/jpeg"/>
  <Override PartName="/ppt/media/image27.jpeg" ContentType="image/jpeg"/>
  <Override PartName="/ppt/media/image45.jpeg" ContentType="image/jpeg"/>
  <Override PartName="/ppt/media/image59.jpeg" ContentType="image/jpeg"/>
  <Override PartName="/ppt/media/image12.jpeg" ContentType="image/jpeg"/>
  <Override PartName="/ppt/media/image26.jpeg" ContentType="image/jpeg"/>
  <Override PartName="/ppt/media/image85.jpeg" ContentType="image/jpeg"/>
  <Override PartName="/ppt/media/image44.jpeg" ContentType="image/jpeg"/>
  <Override PartName="/ppt/media/image58.jpeg" ContentType="image/jpeg"/>
  <Override PartName="/ppt/media/image11.jpeg" ContentType="image/jpeg"/>
  <Override PartName="/ppt/media/image25.jpeg" ContentType="image/jpeg"/>
  <Override PartName="/ppt/media/image84.jpeg" ContentType="image/jpeg"/>
  <Override PartName="/ppt/media/image43.jpeg" ContentType="image/jpeg"/>
  <Override PartName="/ppt/media/image57.jpeg" ContentType="image/jpeg"/>
  <Override PartName="/ppt/media/image68.jpeg" ContentType="image/jpeg"/>
  <Override PartName="/ppt/media/image35.jpeg" ContentType="image/jpeg"/>
  <Override PartName="/ppt/media/image69.jpeg" ContentType="image/jpeg"/>
  <Override PartName="/ppt/media/image36.jpeg" ContentType="image/jpeg"/>
  <Override PartName="/ppt/media/image34.jpeg" ContentType="image/jpeg"/>
  <Override PartName="/ppt/media/image67.jpeg" ContentType="image/jpeg"/>
  <Override PartName="/ppt/media/image86.png" ContentType="image/png"/>
  <Override PartName="/ppt/media/image1.jpeg" ContentType="image/jpeg"/>
  <Override PartName="/ppt/media/image90.jpeg" ContentType="image/jpeg"/>
  <Override PartName="/ppt/media/image120.jpeg" ContentType="image/jpeg"/>
  <Override PartName="/ppt/media/image91.jpeg" ContentType="image/jpeg"/>
  <Override PartName="/ppt/media/image89.jpeg" ContentType="image/jpeg"/>
  <Override PartName="/ppt/media/image121.jpeg" ContentType="image/jpeg"/>
  <Override PartName="/ppt/media/image92.jpeg" ContentType="image/jpeg"/>
  <Override PartName="/ppt/media/image93.jpeg" ContentType="image/jpeg"/>
  <Override PartName="/ppt/media/image94.jpeg" ContentType="image/jpeg"/>
  <Override PartName="/ppt/media/image95.jpeg" ContentType="image/jpeg"/>
  <Override PartName="/ppt/media/image96.jpeg" ContentType="image/jpeg"/>
  <Override PartName="/ppt/media/image30.jpeg" ContentType="image/jpeg"/>
  <Override PartName="/ppt/media/image99.jpeg" ContentType="image/jpeg"/>
  <Override PartName="/ppt/media/image33.jpeg" ContentType="image/jpeg"/>
  <Override PartName="/ppt/media/image66.jpeg" ContentType="image/jpeg"/>
  <Override PartName="/ppt/media/image101.jpeg" ContentType="image/jpeg"/>
  <Override PartName="/ppt/media/image115.jpeg" ContentType="image/jpeg"/>
  <Override PartName="/ppt/media/image110.jpeg" ContentType="image/jpeg"/>
  <Override PartName="/ppt/media/image111.jpeg" ContentType="image/jpeg"/>
  <Override PartName="/ppt/media/image112.jpeg" ContentType="image/jpeg"/>
  <Override PartName="/ppt/media/image113.jpeg" ContentType="image/jpeg"/>
  <Override PartName="/ppt/media/image16.jpeg" ContentType="image/jpeg"/>
  <Override PartName="/ppt/media/image49.jpeg" ContentType="image/jpeg"/>
  <Override PartName="/ppt/media/image48.jpeg" ContentType="image/jpeg"/>
  <Override PartName="/ppt/media/image114.jpeg" ContentType="image/jpeg"/>
  <Override PartName="/ppt/media/image100.jpeg" ContentType="image/jpeg"/>
  <Override PartName="/ppt/media/image108.jpeg" ContentType="image/jpeg"/>
  <Override PartName="/ppt/media/image107.jpeg" ContentType="image/jpeg"/>
  <Override PartName="/ppt/media/image106.jpeg" ContentType="image/jpeg"/>
  <Override PartName="/ppt/media/image119.jpeg" ContentType="image/jpeg"/>
  <Override PartName="/ppt/media/image105.jpeg" ContentType="image/jpeg"/>
  <Override PartName="/ppt/media/image118.jpeg" ContentType="image/jpeg"/>
  <Override PartName="/ppt/media/image104.jpeg" ContentType="image/jpeg"/>
  <Override PartName="/ppt/media/image117.jpeg" ContentType="image/jpeg"/>
  <Override PartName="/ppt/media/image103.jpeg" ContentType="image/jpeg"/>
  <Override PartName="/ppt/media/image116.jpeg" ContentType="image/jpeg"/>
  <Override PartName="/ppt/media/image102.jpeg" ContentType="image/jpeg"/>
  <Override PartName="/ppt/media/image39.jpeg" ContentType="image/jpeg"/>
  <Override PartName="/ppt/media/image98.jpeg" ContentType="image/jpeg"/>
  <Override PartName="/ppt/media/image32.jpeg" ContentType="image/jpeg"/>
  <Override PartName="/ppt/media/image38.jpeg" ContentType="image/jpeg"/>
  <Override PartName="/ppt/media/image97.jpeg" ContentType="image/jpeg"/>
  <Override PartName="/ppt/media/image31.jpeg" ContentType="image/jpeg"/>
  <Override PartName="/ppt/media/image65.jpeg" ContentType="image/jpeg"/>
  <Override PartName="/ppt/media/image79.jpeg" ContentType="image/jpeg"/>
  <Override PartName="/ppt/media/image7.jpeg" ContentType="image/jpeg"/>
  <Override PartName="/ppt/media/image6.jpeg" ContentType="image/jpeg"/>
  <Override PartName="/ppt/media/image15.jpeg" ContentType="image/jpeg"/>
  <Override PartName="/ppt/media/image29.jpeg" ContentType="image/jpeg"/>
  <Override PartName="/ppt/media/image88.jpeg" ContentType="image/jpeg"/>
  <Override PartName="/ppt/media/image5.jpeg" ContentType="image/jpeg"/>
  <Override PartName="/ppt/media/image4.jpeg" ContentType="image/jpeg"/>
  <Override PartName="/ppt/media/image3.jpeg" ContentType="image/jpeg"/>
  <Override PartName="/ppt/media/image2.jpeg" ContentType="image/jpeg"/>
  <Override PartName="/ppt/media/image10.jpeg" ContentType="image/jpeg"/>
  <Override PartName="/ppt/media/image83.jpeg" ContentType="image/jpeg"/>
  <Override PartName="/ppt/media/image24.jpeg" ContentType="image/jpeg"/>
  <Override PartName="/ppt/media/image23.jpeg" ContentType="image/jpeg"/>
  <Override PartName="/ppt/media/image82.jpeg" ContentType="image/jpeg"/>
  <Override PartName="/ppt/media/image55.jpeg" ContentType="image/jpeg"/>
  <Override PartName="/ppt/media/image22.jpeg" ContentType="image/jpeg"/>
  <Override PartName="/ppt/media/image81.jpeg" ContentType="image/jpeg"/>
  <Override PartName="/ppt/media/image54.jpeg" ContentType="image/jpeg"/>
  <Override PartName="/ppt/media/image21.jpeg" ContentType="image/jpeg"/>
  <Override PartName="/ppt/media/image80.jpeg" ContentType="image/jpeg"/>
  <Override PartName="/ppt/media/image20.jpeg" ContentType="image/jpeg"/>
  <Override PartName="/ppt/media/image53.jpeg" ContentType="image/jpeg"/>
  <Override PartName="/ppt/media/image8.jpeg" ContentType="image/jpeg"/>
  <Override PartName="/ppt/media/image9.jpeg" ContentType="image/jpeg"/>
  <Override PartName="/ppt/media/image19.jpeg" ContentType="image/jpeg"/>
  <Override PartName="/ppt/media/image18.jpeg" ContentType="image/jpeg"/>
  <Override PartName="/ppt/media/image17.jpeg" ContentType="image/jpe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_rels/.rels" ContentType="application/vnd.openxmlformats-package.relationship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100" Type="http://schemas.openxmlformats.org/officeDocument/2006/relationships/slide" Target="slides/slide98.xml"/><Relationship Id="rId101" Type="http://schemas.openxmlformats.org/officeDocument/2006/relationships/slide" Target="slides/slide99.xml"/><Relationship Id="rId102" Type="http://schemas.openxmlformats.org/officeDocument/2006/relationships/slide" Target="slides/slide100.xml"/><Relationship Id="rId103" Type="http://schemas.openxmlformats.org/officeDocument/2006/relationships/slide" Target="slides/slide101.xml"/><Relationship Id="rId104" Type="http://schemas.openxmlformats.org/officeDocument/2006/relationships/slide" Target="slides/slide102.xml"/><Relationship Id="rId105" Type="http://schemas.openxmlformats.org/officeDocument/2006/relationships/slide" Target="slides/slide103.xml"/><Relationship Id="rId106" Type="http://schemas.openxmlformats.org/officeDocument/2006/relationships/slide" Target="slides/slide104.xml"/><Relationship Id="rId107" Type="http://schemas.openxmlformats.org/officeDocument/2006/relationships/slide" Target="slides/slide105.xml"/><Relationship Id="rId108" Type="http://schemas.openxmlformats.org/officeDocument/2006/relationships/slide" Target="slides/slide106.xml"/><Relationship Id="rId109" Type="http://schemas.openxmlformats.org/officeDocument/2006/relationships/slide" Target="slides/slide107.xml"/><Relationship Id="rId110" Type="http://schemas.openxmlformats.org/officeDocument/2006/relationships/slide" Target="slides/slide108.xml"/><Relationship Id="rId111" Type="http://schemas.openxmlformats.org/officeDocument/2006/relationships/slide" Target="slides/slide109.xml"/><Relationship Id="rId112" Type="http://schemas.openxmlformats.org/officeDocument/2006/relationships/slide" Target="slides/slide110.xml"/><Relationship Id="rId113" Type="http://schemas.openxmlformats.org/officeDocument/2006/relationships/slide" Target="slides/slide111.xml"/><Relationship Id="rId114" Type="http://schemas.openxmlformats.org/officeDocument/2006/relationships/slide" Target="slides/slide112.xml"/><Relationship Id="rId115" Type="http://schemas.openxmlformats.org/officeDocument/2006/relationships/slide" Target="slides/slide113.xml"/><Relationship Id="rId116" Type="http://schemas.openxmlformats.org/officeDocument/2006/relationships/slide" Target="slides/slide114.xml"/><Relationship Id="rId117" Type="http://schemas.openxmlformats.org/officeDocument/2006/relationships/slide" Target="slides/slide115.xml"/><Relationship Id="rId118" Type="http://schemas.openxmlformats.org/officeDocument/2006/relationships/slide" Target="slides/slide116.xml"/><Relationship Id="rId119" Type="http://schemas.openxmlformats.org/officeDocument/2006/relationships/slide" Target="slides/slide117.xml"/><Relationship Id="rId120" Type="http://schemas.openxmlformats.org/officeDocument/2006/relationships/slide" Target="slides/slide118.xml"/><Relationship Id="rId121" Type="http://schemas.openxmlformats.org/officeDocument/2006/relationships/slide" Target="slides/slide119.xml"/><Relationship Id="rId122" Type="http://schemas.openxmlformats.org/officeDocument/2006/relationships/slide" Target="slides/slide12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image" Target="../media/image101.jpeg"/><Relationship Id="rId2" Type="http://schemas.openxmlformats.org/officeDocument/2006/relationships/slideLayout" Target="../slideLayouts/slideLayout1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image" Target="../media/image102.jpeg"/><Relationship Id="rId2" Type="http://schemas.openxmlformats.org/officeDocument/2006/relationships/slideLayout" Target="../slideLayouts/slideLayout1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image" Target="../media/image103.jpeg"/><Relationship Id="rId2" Type="http://schemas.openxmlformats.org/officeDocument/2006/relationships/slideLayout" Target="../slideLayouts/slideLayout1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image" Target="../media/image104.jpeg"/><Relationship Id="rId2" Type="http://schemas.openxmlformats.org/officeDocument/2006/relationships/slideLayout" Target="../slideLayouts/slideLayout1.xml"/>
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image" Target="../media/image105.jpeg"/><Relationship Id="rId2" Type="http://schemas.openxmlformats.org/officeDocument/2006/relationships/slideLayout" Target="../slideLayouts/slideLayout1.xml"/>
</Relationships>
</file>

<file path=ppt/slides/_rels/slide105.xml.rels><?xml version="1.0" encoding="UTF-8"?>
<Relationships xmlns="http://schemas.openxmlformats.org/package/2006/relationships"><Relationship Id="rId1" Type="http://schemas.openxmlformats.org/officeDocument/2006/relationships/image" Target="../media/image106.jpeg"/><Relationship Id="rId2" Type="http://schemas.openxmlformats.org/officeDocument/2006/relationships/slideLayout" Target="../slideLayouts/slideLayout1.xml"/>
</Relationships>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7.xml.rels><?xml version="1.0" encoding="UTF-8"?>
<Relationships xmlns="http://schemas.openxmlformats.org/package/2006/relationships"><Relationship Id="rId1" Type="http://schemas.openxmlformats.org/officeDocument/2006/relationships/image" Target="../media/image107.jpeg"/><Relationship Id="rId2" Type="http://schemas.openxmlformats.org/officeDocument/2006/relationships/slideLayout" Target="../slideLayouts/slideLayout1.xml"/>
</Relationships>
</file>

<file path=ppt/slides/_rels/slide108.xml.rels><?xml version="1.0" encoding="UTF-8"?>
<Relationships xmlns="http://schemas.openxmlformats.org/package/2006/relationships"><Relationship Id="rId1" Type="http://schemas.openxmlformats.org/officeDocument/2006/relationships/image" Target="../media/image108.jpeg"/><Relationship Id="rId2" Type="http://schemas.openxmlformats.org/officeDocument/2006/relationships/image" Target="../media/image109.png"/><Relationship Id="rId3" Type="http://schemas.openxmlformats.org/officeDocument/2006/relationships/slideLayout" Target="../slideLayouts/slideLayout1.xml"/>
</Relationships>
</file>

<file path=ppt/slides/_rels/slide109.xml.rels><?xml version="1.0" encoding="UTF-8"?>
<Relationships xmlns="http://schemas.openxmlformats.org/package/2006/relationships"><Relationship Id="rId1" Type="http://schemas.openxmlformats.org/officeDocument/2006/relationships/image" Target="../media/image110.jpe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.xml"/>
</Relationships>
</file>

<file path=ppt/slides/_rels/slide110.xml.rels><?xml version="1.0" encoding="UTF-8"?>
<Relationships xmlns="http://schemas.openxmlformats.org/package/2006/relationships"><Relationship Id="rId1" Type="http://schemas.openxmlformats.org/officeDocument/2006/relationships/image" Target="../media/image111.jpeg"/><Relationship Id="rId2" Type="http://schemas.openxmlformats.org/officeDocument/2006/relationships/slideLayout" Target="../slideLayouts/slideLayout1.xml"/>
</Relationships>
</file>

<file path=ppt/slides/_rels/slide111.xml.rels><?xml version="1.0" encoding="UTF-8"?>
<Relationships xmlns="http://schemas.openxmlformats.org/package/2006/relationships"><Relationship Id="rId1" Type="http://schemas.openxmlformats.org/officeDocument/2006/relationships/image" Target="../media/image112.jpeg"/><Relationship Id="rId2" Type="http://schemas.openxmlformats.org/officeDocument/2006/relationships/slideLayout" Target="../slideLayouts/slideLayout1.xml"/>
</Relationships>
</file>

<file path=ppt/slides/_rels/slide112.xml.rels><?xml version="1.0" encoding="UTF-8"?>
<Relationships xmlns="http://schemas.openxmlformats.org/package/2006/relationships"><Relationship Id="rId1" Type="http://schemas.openxmlformats.org/officeDocument/2006/relationships/image" Target="../media/image113.jpeg"/><Relationship Id="rId2" Type="http://schemas.openxmlformats.org/officeDocument/2006/relationships/slideLayout" Target="../slideLayouts/slideLayout1.xml"/>
</Relationships>
</file>

<file path=ppt/slides/_rels/slide113.xml.rels><?xml version="1.0" encoding="UTF-8"?>
<Relationships xmlns="http://schemas.openxmlformats.org/package/2006/relationships"><Relationship Id="rId1" Type="http://schemas.openxmlformats.org/officeDocument/2006/relationships/image" Target="../media/image114.jpeg"/><Relationship Id="rId2" Type="http://schemas.openxmlformats.org/officeDocument/2006/relationships/slideLayout" Target="../slideLayouts/slideLayout1.xml"/>
</Relationships>
</file>

<file path=ppt/slides/_rels/slide114.xml.rels><?xml version="1.0" encoding="UTF-8"?>
<Relationships xmlns="http://schemas.openxmlformats.org/package/2006/relationships"><Relationship Id="rId1" Type="http://schemas.openxmlformats.org/officeDocument/2006/relationships/image" Target="../media/image115.jpeg"/><Relationship Id="rId2" Type="http://schemas.openxmlformats.org/officeDocument/2006/relationships/slideLayout" Target="../slideLayouts/slideLayout1.xml"/>
</Relationships>
</file>

<file path=ppt/slides/_rels/slide115.xml.rels><?xml version="1.0" encoding="UTF-8"?>
<Relationships xmlns="http://schemas.openxmlformats.org/package/2006/relationships"><Relationship Id="rId1" Type="http://schemas.openxmlformats.org/officeDocument/2006/relationships/image" Target="../media/image116.jpeg"/><Relationship Id="rId2" Type="http://schemas.openxmlformats.org/officeDocument/2006/relationships/slideLayout" Target="../slideLayouts/slideLayout1.xml"/>
</Relationships>
</file>

<file path=ppt/slides/_rels/slide116.xml.rels><?xml version="1.0" encoding="UTF-8"?>
<Relationships xmlns="http://schemas.openxmlformats.org/package/2006/relationships"><Relationship Id="rId1" Type="http://schemas.openxmlformats.org/officeDocument/2006/relationships/image" Target="../media/image117.jpeg"/><Relationship Id="rId2" Type="http://schemas.openxmlformats.org/officeDocument/2006/relationships/slideLayout" Target="../slideLayouts/slideLayout1.xml"/>
</Relationships>
</file>

<file path=ppt/slides/_rels/slide117.xml.rels><?xml version="1.0" encoding="UTF-8"?>
<Relationships xmlns="http://schemas.openxmlformats.org/package/2006/relationships"><Relationship Id="rId1" Type="http://schemas.openxmlformats.org/officeDocument/2006/relationships/image" Target="../media/image118.jpeg"/><Relationship Id="rId2" Type="http://schemas.openxmlformats.org/officeDocument/2006/relationships/slideLayout" Target="../slideLayouts/slideLayout1.xml"/>
</Relationships>
</file>

<file path=ppt/slides/_rels/slide118.xml.rels><?xml version="1.0" encoding="UTF-8"?>
<Relationships xmlns="http://schemas.openxmlformats.org/package/2006/relationships"><Relationship Id="rId1" Type="http://schemas.openxmlformats.org/officeDocument/2006/relationships/image" Target="../media/image119.jpeg"/><Relationship Id="rId2" Type="http://schemas.openxmlformats.org/officeDocument/2006/relationships/slideLayout" Target="../slideLayouts/slideLayout1.xml"/>
</Relationships>
</file>

<file path=ppt/slides/_rels/slide119.xml.rels><?xml version="1.0" encoding="UTF-8"?>
<Relationships xmlns="http://schemas.openxmlformats.org/package/2006/relationships"><Relationship Id="rId1" Type="http://schemas.openxmlformats.org/officeDocument/2006/relationships/image" Target="../media/image120.jpe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.xml"/>
</Relationships>
</file>

<file path=ppt/slides/_rels/slide120.xml.rels><?xml version="1.0" encoding="UTF-8"?>
<Relationships xmlns="http://schemas.openxmlformats.org/package/2006/relationships"><Relationship Id="rId1" Type="http://schemas.openxmlformats.org/officeDocument/2006/relationships/image" Target="../media/image121.jpe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hyperlink" Target="http://stackoverflow.com/questions/8046662/hibernate-opensession-vs-getcurrentsession" TargetMode="External"/><Relationship Id="rId3" Type="http://schemas.openxmlformats.org/officeDocument/2006/relationships/hyperlink" Target="http://stackoverflow.com/questions/8046662/hibernate-opensession-vs-getcurrentsession" TargetMode="External"/><Relationship Id="rId4" Type="http://schemas.openxmlformats.org/officeDocument/2006/relationships/hyperlink" Target="https://forum.hibernate.org/viewtopic.php?p=2384979&amp;sid=8367751b54bf160003b867f858393398" TargetMode="External"/><Relationship Id="rId5" Type="http://schemas.openxmlformats.org/officeDocument/2006/relationships/hyperlink" Target="https://forum.hibernate.org/viewtopic.php?p=2384979&amp;sid=8367751b54bf160003b867f858393398" TargetMode="External"/><Relationship Id="rId6" Type="http://schemas.openxmlformats.org/officeDocument/2006/relationships/hyperlink" Target="https://forum.hibernate.org/viewtopic.php?p=2384979&amp;sid=8367751b54bf160003b867f858393398" TargetMode="External"/><Relationship Id="rId7" Type="http://schemas.openxmlformats.org/officeDocument/2006/relationships/hyperlink" Target="https://forum.hibernate.org/viewtopic.php?p=2384979&amp;sid=8367751b54bf160003b867f858393398" TargetMode="External"/><Relationship Id="rId8" Type="http://schemas.openxmlformats.org/officeDocument/2006/relationships/hyperlink" Target="https://forum.hibernate.org/viewtopic.php?p=2384979&amp;sid=8367751b54bf160003b867f858393398" TargetMode="External"/><Relationship Id="rId9" Type="http://schemas.openxmlformats.org/officeDocument/2006/relationships/hyperlink" Target="https://forum.hibernate.org/viewtopic.php?p=2384979&amp;sid=8367751b54bf160003b867f858393398" TargetMode="External"/><Relationship Id="rId10" Type="http://schemas.openxmlformats.org/officeDocument/2006/relationships/hyperlink" Target="https://forum.hibernate.org/viewtopic.php?p=2384979&amp;sid=8367751b54bf160003b867f858393398" TargetMode="External"/><Relationship Id="rId11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4.jpe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6.jpe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60.jpe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61.jpeg"/><Relationship Id="rId2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62.jpe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63.jpe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64.jpe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65.jpeg"/><Relationship Id="rId2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66.jpeg"/><Relationship Id="rId2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67.jpe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68.jpe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69.jpeg"/><Relationship Id="rId2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70.jpe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71.jpe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72.jpe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73.jpeg"/><Relationship Id="rId2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74.jpeg"/><Relationship Id="rId2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75.jpe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76.jpe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77.jpeg"/><Relationship Id="rId2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78.jpeg"/><Relationship Id="rId2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79.jpeg"/><Relationship Id="rId2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80.jpe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81.jpeg"/><Relationship Id="rId2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82.jpeg"/><Relationship Id="rId2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83.jpeg"/><Relationship Id="rId2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84.jpeg"/><Relationship Id="rId2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85.jpeg"/><Relationship Id="rId2" Type="http://schemas.openxmlformats.org/officeDocument/2006/relationships/slideLayout" Target="../slideLayouts/slideLayout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1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87.jpeg"/><Relationship Id="rId2" Type="http://schemas.openxmlformats.org/officeDocument/2006/relationships/slideLayout" Target="../slideLayouts/slideLayout1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88.jpeg"/><Relationship Id="rId2" Type="http://schemas.openxmlformats.org/officeDocument/2006/relationships/slideLayout" Target="../slideLayouts/slideLayout1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89.jpeg"/><Relationship Id="rId2" Type="http://schemas.openxmlformats.org/officeDocument/2006/relationships/slideLayout" Target="../slideLayouts/slideLayout1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90.jpe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91.jpeg"/><Relationship Id="rId2" Type="http://schemas.openxmlformats.org/officeDocument/2006/relationships/slideLayout" Target="../slideLayouts/slideLayout1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92.jpeg"/><Relationship Id="rId2" Type="http://schemas.openxmlformats.org/officeDocument/2006/relationships/slideLayout" Target="../slideLayouts/slideLayout1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image" Target="../media/image93.jpeg"/><Relationship Id="rId2" Type="http://schemas.openxmlformats.org/officeDocument/2006/relationships/slideLayout" Target="../slideLayouts/slideLayout1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image" Target="../media/image94.jpeg"/><Relationship Id="rId2" Type="http://schemas.openxmlformats.org/officeDocument/2006/relationships/slideLayout" Target="../slideLayouts/slideLayout1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95.jpeg"/><Relationship Id="rId2" Type="http://schemas.openxmlformats.org/officeDocument/2006/relationships/slideLayout" Target="../slideLayouts/slideLayout1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96.jpeg"/><Relationship Id="rId2" Type="http://schemas.openxmlformats.org/officeDocument/2006/relationships/slideLayout" Target="../slideLayouts/slideLayout1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image" Target="../media/image97.jpeg"/><Relationship Id="rId2" Type="http://schemas.openxmlformats.org/officeDocument/2006/relationships/slideLayout" Target="../slideLayouts/slideLayout1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image" Target="../media/image98.jpeg"/><Relationship Id="rId2" Type="http://schemas.openxmlformats.org/officeDocument/2006/relationships/slideLayout" Target="../slideLayouts/slideLayout1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99.jpeg"/><Relationship Id="rId2" Type="http://schemas.openxmlformats.org/officeDocument/2006/relationships/slideLayout" Target="../slideLayouts/slideLayout1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image" Target="../media/image100.jpe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" name="CustomShape 2"/>
          <p:cNvSpPr/>
          <p:nvPr/>
        </p:nvSpPr>
        <p:spPr>
          <a:xfrm>
            <a:off x="3298320" y="325080"/>
            <a:ext cx="471060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ebddc3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80" strike="noStrike">
                <a:solidFill>
                  <a:srgbClr val="ebddc3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ebddc3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4" strike="noStrike">
                <a:solidFill>
                  <a:srgbClr val="ebddc3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21" strike="noStrike">
                <a:solidFill>
                  <a:srgbClr val="ebddc3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ebddc3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40" name="CustomShape 3"/>
          <p:cNvSpPr/>
          <p:nvPr/>
        </p:nvSpPr>
        <p:spPr>
          <a:xfrm>
            <a:off x="2452320" y="5191200"/>
            <a:ext cx="437724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38" strike="noStrike">
                <a:solidFill>
                  <a:srgbClr val="ebddc3"/>
                </a:solidFill>
                <a:latin typeface="AJJWSF+DejaVu Sans"/>
                <a:ea typeface="DejaVu Sans"/>
              </a:rPr>
              <a:t>HIBERNATE</a:t>
            </a:r>
            <a:r>
              <a:rPr b="0" lang="en-IN" sz="4400" spc="29" strike="noStrike">
                <a:solidFill>
                  <a:srgbClr val="ebddc3"/>
                </a:solidFill>
                <a:latin typeface="AJJWSF+DejaVu Sans"/>
                <a:ea typeface="DejaVu Sans"/>
              </a:rPr>
              <a:t> </a:t>
            </a:r>
            <a:r>
              <a:rPr b="0" lang="en-IN" sz="4400" spc="-1" strike="noStrike">
                <a:solidFill>
                  <a:srgbClr val="ebddc3"/>
                </a:solidFill>
                <a:latin typeface="AJJWSF+DejaVu Sans"/>
                <a:ea typeface="DejaVu Sans"/>
              </a:rPr>
              <a:t>5.0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41" name="CustomShape 4"/>
          <p:cNvSpPr/>
          <p:nvPr/>
        </p:nvSpPr>
        <p:spPr>
          <a:xfrm>
            <a:off x="2452320" y="6114240"/>
            <a:ext cx="2954520" cy="58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27"/>
              </a:lnSpc>
            </a:pPr>
            <a:r>
              <a:rPr b="0" lang="en-IN" sz="1750" spc="-12" strike="noStrike">
                <a:solidFill>
                  <a:srgbClr val="ffffff"/>
                </a:solidFill>
                <a:latin typeface="AJJWSF+DejaVu Sans"/>
                <a:ea typeface="DejaVu Sans"/>
              </a:rPr>
              <a:t>Rajeev</a:t>
            </a:r>
            <a:r>
              <a:rPr b="0" lang="en-IN" sz="1750" spc="-1" strike="noStrike">
                <a:solidFill>
                  <a:srgbClr val="ffffff"/>
                </a:solidFill>
                <a:latin typeface="AJJWSF+DejaVu Sans"/>
                <a:ea typeface="DejaVu Sans"/>
              </a:rPr>
              <a:t> Gupta </a:t>
            </a:r>
            <a:r>
              <a:rPr b="0" lang="en-IN" sz="1750" spc="-12" strike="noStrike">
                <a:solidFill>
                  <a:srgbClr val="ffffff"/>
                </a:solidFill>
                <a:latin typeface="AJJWSF+DejaVu Sans"/>
                <a:ea typeface="DejaVu Sans"/>
              </a:rPr>
              <a:t>M.</a:t>
            </a:r>
            <a:r>
              <a:rPr b="0" lang="en-IN" sz="1750" spc="-1" strike="noStrike">
                <a:solidFill>
                  <a:srgbClr val="ffffff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77" strike="noStrike">
                <a:solidFill>
                  <a:srgbClr val="ffffff"/>
                </a:solidFill>
                <a:latin typeface="AJJWSF+DejaVu Sans"/>
                <a:ea typeface="DejaVu Sans"/>
              </a:rPr>
              <a:t>Tech</a:t>
            </a:r>
            <a:r>
              <a:rPr b="0" lang="en-IN" sz="1750" spc="55" strike="noStrike">
                <a:solidFill>
                  <a:srgbClr val="ffffff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" strike="noStrike">
                <a:solidFill>
                  <a:srgbClr val="ffffff"/>
                </a:solidFill>
                <a:latin typeface="AJJWSF+DejaVu Sans"/>
                <a:ea typeface="DejaVu Sans"/>
              </a:rPr>
              <a:t>CS</a:t>
            </a:r>
            <a:endParaRPr b="0" lang="en-IN" sz="1750" spc="-1" strike="noStrike">
              <a:latin typeface="Arial"/>
            </a:endParaRPr>
          </a:p>
          <a:p>
            <a:pPr>
              <a:lnSpc>
                <a:spcPts val="2027"/>
              </a:lnSpc>
              <a:spcBef>
                <a:spcPts val="584"/>
              </a:spcBef>
            </a:pPr>
            <a:r>
              <a:rPr b="0" lang="en-IN" sz="1750" spc="-1" strike="noStrike">
                <a:solidFill>
                  <a:srgbClr val="ffffff"/>
                </a:solidFill>
                <a:latin typeface="AJJWSF+DejaVu Sans"/>
                <a:ea typeface="DejaVu Sans"/>
              </a:rPr>
              <a:t>Java</a:t>
            </a:r>
            <a:r>
              <a:rPr b="0" lang="en-IN" sz="1750" spc="-18" strike="noStrike">
                <a:solidFill>
                  <a:srgbClr val="ffffff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41" strike="noStrike">
                <a:solidFill>
                  <a:srgbClr val="ffffff"/>
                </a:solidFill>
                <a:latin typeface="AJJWSF+DejaVu Sans"/>
                <a:ea typeface="DejaVu Sans"/>
              </a:rPr>
              <a:t>Trainer</a:t>
            </a:r>
            <a:r>
              <a:rPr b="0" lang="en-IN" sz="1750" spc="26" strike="noStrike">
                <a:solidFill>
                  <a:srgbClr val="ffffff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" strike="noStrike">
                <a:solidFill>
                  <a:srgbClr val="ffffff"/>
                </a:solidFill>
                <a:latin typeface="AJJWSF+DejaVu Sans"/>
                <a:ea typeface="DejaVu Sans"/>
              </a:rPr>
              <a:t>&amp;</a:t>
            </a:r>
            <a:r>
              <a:rPr b="0" lang="en-IN" sz="1750" spc="-12" strike="noStrike">
                <a:solidFill>
                  <a:srgbClr val="ffffff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" strike="noStrike">
                <a:solidFill>
                  <a:srgbClr val="ffffff"/>
                </a:solidFill>
                <a:latin typeface="AJJWSF+DejaVu Sans"/>
                <a:ea typeface="DejaVu Sans"/>
              </a:rPr>
              <a:t>Consultant</a:t>
            </a:r>
            <a:endParaRPr b="0" lang="en-IN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2"/>
          <p:cNvSpPr/>
          <p:nvPr/>
        </p:nvSpPr>
        <p:spPr>
          <a:xfrm>
            <a:off x="702360" y="428760"/>
            <a:ext cx="356652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What is </a:t>
            </a:r>
            <a:r>
              <a:rPr b="0" lang="en-IN" sz="4400" spc="-72" strike="noStrike">
                <a:solidFill>
                  <a:srgbClr val="775f55"/>
                </a:solidFill>
                <a:latin typeface="AJJWSF+DejaVu Sans"/>
                <a:ea typeface="DejaVu Sans"/>
              </a:rPr>
              <a:t>JPA?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1022400" y="1661040"/>
            <a:ext cx="7391520" cy="26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95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J</a:t>
            </a:r>
            <a:r>
              <a:rPr b="0" lang="en-IN" sz="1800" spc="-57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58" strike="noStrike">
                <a:solidFill>
                  <a:srgbClr val="000000"/>
                </a:solidFill>
                <a:latin typeface="AJJWSF+DejaVu Sans"/>
                <a:ea typeface="DejaVu Sans"/>
              </a:rPr>
              <a:t>PA</a:t>
            </a:r>
            <a:r>
              <a:rPr b="0" lang="en-IN" sz="1800" spc="5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is the Java Persistence API, the entity persistence model for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68" name="CustomShape 4"/>
          <p:cNvSpPr/>
          <p:nvPr/>
        </p:nvSpPr>
        <p:spPr>
          <a:xfrm>
            <a:off x="703440" y="1704600"/>
            <a:ext cx="199440" cy="15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205"/>
              </a:lnSpc>
            </a:pPr>
            <a:r>
              <a:rPr b="0" lang="en-IN" sz="1100" spc="-1" strike="noStrike">
                <a:solidFill>
                  <a:srgbClr val="dd8047"/>
                </a:solidFill>
                <a:latin typeface="Arial"/>
                <a:ea typeface="DejaVu Sans"/>
              </a:rPr>
              <a:t>•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169" name="CustomShape 5"/>
          <p:cNvSpPr/>
          <p:nvPr/>
        </p:nvSpPr>
        <p:spPr>
          <a:xfrm>
            <a:off x="1022400" y="1935360"/>
            <a:ext cx="956160" cy="26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95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EJB 3.0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70" name="CustomShape 6"/>
          <p:cNvSpPr/>
          <p:nvPr/>
        </p:nvSpPr>
        <p:spPr>
          <a:xfrm>
            <a:off x="1022400" y="2298600"/>
            <a:ext cx="7293960" cy="26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95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Standardized persistence framework which is implemented by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71" name="CustomShape 7"/>
          <p:cNvSpPr/>
          <p:nvPr/>
        </p:nvSpPr>
        <p:spPr>
          <a:xfrm>
            <a:off x="703440" y="2342160"/>
            <a:ext cx="199440" cy="15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205"/>
              </a:lnSpc>
            </a:pPr>
            <a:r>
              <a:rPr b="0" lang="en-IN" sz="1100" spc="-1" strike="noStrike">
                <a:solidFill>
                  <a:srgbClr val="dd8047"/>
                </a:solidFill>
                <a:latin typeface="Arial"/>
                <a:ea typeface="DejaVu Sans"/>
              </a:rPr>
              <a:t>•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172" name="CustomShape 8"/>
          <p:cNvSpPr/>
          <p:nvPr/>
        </p:nvSpPr>
        <p:spPr>
          <a:xfrm>
            <a:off x="1022400" y="2572920"/>
            <a:ext cx="4415760" cy="26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95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Hibernate (or </a:t>
            </a:r>
            <a:r>
              <a:rPr b="0" lang="en-IN" sz="1800" spc="-38" strike="noStrike">
                <a:solidFill>
                  <a:srgbClr val="000000"/>
                </a:solidFill>
                <a:latin typeface="AJJWSF+DejaVu Sans"/>
                <a:ea typeface="DejaVu Sans"/>
              </a:rPr>
              <a:t>TopLink,</a:t>
            </a:r>
            <a:r>
              <a:rPr b="0" lang="en-IN" sz="1800" spc="3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Cayenne, etc.)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73" name="CustomShape 9"/>
          <p:cNvSpPr/>
          <p:nvPr/>
        </p:nvSpPr>
        <p:spPr>
          <a:xfrm>
            <a:off x="1022400" y="2936160"/>
            <a:ext cx="7653240" cy="26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95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J</a:t>
            </a:r>
            <a:r>
              <a:rPr b="0" lang="en-IN" sz="1800" spc="-57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58" strike="noStrike">
                <a:solidFill>
                  <a:srgbClr val="000000"/>
                </a:solidFill>
                <a:latin typeface="AJJWSF+DejaVu Sans"/>
                <a:ea typeface="DejaVu Sans"/>
              </a:rPr>
              <a:t>PA</a:t>
            </a:r>
            <a:r>
              <a:rPr b="0" lang="en-IN" sz="1800" spc="5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Annotations and persistence.xml provide vendor</a:t>
            </a:r>
            <a:r>
              <a:rPr b="0" lang="en-IN" sz="18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independent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74" name="CustomShape 10"/>
          <p:cNvSpPr/>
          <p:nvPr/>
        </p:nvSpPr>
        <p:spPr>
          <a:xfrm>
            <a:off x="703440" y="2979720"/>
            <a:ext cx="199440" cy="15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205"/>
              </a:lnSpc>
            </a:pPr>
            <a:r>
              <a:rPr b="0" lang="en-IN" sz="1100" spc="-1" strike="noStrike">
                <a:solidFill>
                  <a:srgbClr val="dd8047"/>
                </a:solidFill>
                <a:latin typeface="Arial"/>
                <a:ea typeface="DejaVu Sans"/>
              </a:rPr>
              <a:t>•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175" name="CustomShape 11"/>
          <p:cNvSpPr/>
          <p:nvPr/>
        </p:nvSpPr>
        <p:spPr>
          <a:xfrm>
            <a:off x="1022400" y="3210480"/>
            <a:ext cx="1667520" cy="26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95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conﬁguration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76" name="CustomShape 12"/>
          <p:cNvSpPr/>
          <p:nvPr/>
        </p:nvSpPr>
        <p:spPr>
          <a:xfrm>
            <a:off x="1022400" y="3573720"/>
            <a:ext cx="7794000" cy="26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95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EntityManager provides vendor independent access to persistence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77" name="CustomShape 13"/>
          <p:cNvSpPr/>
          <p:nvPr/>
        </p:nvSpPr>
        <p:spPr>
          <a:xfrm>
            <a:off x="703440" y="3617280"/>
            <a:ext cx="199440" cy="15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205"/>
              </a:lnSpc>
            </a:pPr>
            <a:r>
              <a:rPr b="0" lang="en-IN" sz="1100" spc="-1" strike="noStrike">
                <a:solidFill>
                  <a:srgbClr val="dd8047"/>
                </a:solidFill>
                <a:latin typeface="Arial"/>
                <a:ea typeface="DejaVu Sans"/>
              </a:rPr>
              <a:t>•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178" name="CustomShape 14"/>
          <p:cNvSpPr/>
          <p:nvPr/>
        </p:nvSpPr>
        <p:spPr>
          <a:xfrm>
            <a:off x="1022400" y="3936960"/>
            <a:ext cx="7341840" cy="26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95"/>
              </a:lnSpc>
            </a:pPr>
            <a:r>
              <a:rPr b="0" lang="en-IN" sz="18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Replaces</a:t>
            </a:r>
            <a:r>
              <a:rPr b="0" lang="en-IN" sz="18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vendor speciﬁc query languages (HQL) with standard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79" name="CustomShape 15"/>
          <p:cNvSpPr/>
          <p:nvPr/>
        </p:nvSpPr>
        <p:spPr>
          <a:xfrm>
            <a:off x="703440" y="3980520"/>
            <a:ext cx="199440" cy="15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205"/>
              </a:lnSpc>
            </a:pPr>
            <a:r>
              <a:rPr b="0" lang="en-IN" sz="1100" spc="-1" strike="noStrike">
                <a:solidFill>
                  <a:srgbClr val="dd8047"/>
                </a:solidFill>
                <a:latin typeface="Arial"/>
                <a:ea typeface="DejaVu Sans"/>
              </a:rPr>
              <a:t>•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180" name="CustomShape 16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5" name="CustomShape 2"/>
          <p:cNvSpPr/>
          <p:nvPr/>
        </p:nvSpPr>
        <p:spPr>
          <a:xfrm>
            <a:off x="702360" y="675720"/>
            <a:ext cx="2947320" cy="24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942"/>
              </a:lnSpc>
            </a:pPr>
            <a:r>
              <a:rPr b="1" lang="en-IN" sz="1650" spc="4" strike="noStrike">
                <a:solidFill>
                  <a:srgbClr val="775f55"/>
                </a:solidFill>
                <a:latin typeface="DLHAQU+DejaVu Sans Bold"/>
                <a:ea typeface="DejaVu Sans"/>
              </a:rPr>
              <a:t>First</a:t>
            </a:r>
            <a:r>
              <a:rPr b="1" lang="en-IN" sz="1650" spc="-1" strike="noStrike">
                <a:solidFill>
                  <a:srgbClr val="775f55"/>
                </a:solidFill>
                <a:latin typeface="DLHAQU+DejaVu Sans Bold"/>
                <a:ea typeface="DejaVu Sans"/>
              </a:rPr>
              <a:t> </a:t>
            </a:r>
            <a:r>
              <a:rPr b="1" lang="en-IN" sz="1650" spc="4" strike="noStrike">
                <a:solidFill>
                  <a:srgbClr val="775f55"/>
                </a:solidFill>
                <a:latin typeface="DLHAQU+DejaVu Sans Bold"/>
                <a:ea typeface="DejaVu Sans"/>
              </a:rPr>
              <a:t>level</a:t>
            </a:r>
            <a:r>
              <a:rPr b="1" lang="en-IN" sz="1650" spc="-1" strike="noStrike">
                <a:solidFill>
                  <a:srgbClr val="775f55"/>
                </a:solidFill>
                <a:latin typeface="DLHAQU+DejaVu Sans Bold"/>
                <a:ea typeface="DejaVu Sans"/>
              </a:rPr>
              <a:t> cache case II</a:t>
            </a:r>
            <a:endParaRPr b="0" lang="en-IN" sz="1650" spc="-1" strike="noStrike">
              <a:latin typeface="Arial"/>
            </a:endParaRPr>
          </a:p>
        </p:txBody>
      </p:sp>
      <p:sp>
        <p:nvSpPr>
          <p:cNvPr id="1346" name="CustomShape 3"/>
          <p:cNvSpPr/>
          <p:nvPr/>
        </p:nvSpPr>
        <p:spPr>
          <a:xfrm>
            <a:off x="1022400" y="1664280"/>
            <a:ext cx="7662960" cy="29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330"/>
              </a:lnSpc>
            </a:pPr>
            <a:r>
              <a:rPr b="1" lang="en-IN" sz="20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First level cache retrieval example with new session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347" name="CustomShape 4"/>
          <p:cNvSpPr/>
          <p:nvPr/>
        </p:nvSpPr>
        <p:spPr>
          <a:xfrm>
            <a:off x="703440" y="1728360"/>
            <a:ext cx="286920" cy="13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091"/>
              </a:lnSpc>
            </a:pPr>
            <a:r>
              <a:rPr b="0" lang="en-IN" sz="12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348" name="CustomShape 5"/>
          <p:cNvSpPr/>
          <p:nvPr/>
        </p:nvSpPr>
        <p:spPr>
          <a:xfrm>
            <a:off x="1022400" y="2057760"/>
            <a:ext cx="7302600" cy="29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330"/>
              </a:lnSpc>
            </a:pPr>
            <a:r>
              <a:rPr b="0" lang="en-IN" sz="20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With</a:t>
            </a:r>
            <a:r>
              <a:rPr b="0" lang="en-IN" sz="2000" spc="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new session, entity is fetched </a:t>
            </a:r>
            <a:r>
              <a:rPr b="0" lang="en-IN" sz="20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from</a:t>
            </a:r>
            <a:r>
              <a:rPr b="0" lang="en-IN" sz="2000" spc="2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database again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349" name="CustomShape 6"/>
          <p:cNvSpPr/>
          <p:nvPr/>
        </p:nvSpPr>
        <p:spPr>
          <a:xfrm>
            <a:off x="703440" y="2123280"/>
            <a:ext cx="286920" cy="13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091"/>
              </a:lnSpc>
            </a:pPr>
            <a:r>
              <a:rPr b="0" lang="en-IN" sz="12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350" name="CustomShape 7"/>
          <p:cNvSpPr/>
          <p:nvPr/>
        </p:nvSpPr>
        <p:spPr>
          <a:xfrm>
            <a:off x="1022400" y="2363760"/>
            <a:ext cx="7536960" cy="29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33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irrespective of it is already present in any</a:t>
            </a:r>
            <a:r>
              <a:rPr b="0" lang="en-IN" sz="20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other session in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351" name="CustomShape 8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3" name="CustomShape 2"/>
          <p:cNvSpPr/>
          <p:nvPr/>
        </p:nvSpPr>
        <p:spPr>
          <a:xfrm>
            <a:off x="702360" y="428760"/>
            <a:ext cx="777204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1" lang="en-IN" sz="4400" spc="-1" strike="noStrike">
                <a:solidFill>
                  <a:srgbClr val="775f55"/>
                </a:solidFill>
                <a:latin typeface="DLHAQU+DejaVu Sans Bold"/>
                <a:ea typeface="DejaVu Sans"/>
              </a:rPr>
              <a:t>Removing cache objects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354" name="CustomShape 3"/>
          <p:cNvSpPr/>
          <p:nvPr/>
        </p:nvSpPr>
        <p:spPr>
          <a:xfrm>
            <a:off x="1022400" y="1671120"/>
            <a:ext cx="6500520" cy="42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376"/>
              </a:lnSpc>
            </a:pPr>
            <a:r>
              <a:rPr b="1" lang="en-IN" sz="29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How to remove</a:t>
            </a:r>
            <a:r>
              <a:rPr b="1" lang="en-IN" sz="2900" spc="-12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29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from ﬁrst level</a:t>
            </a:r>
            <a:endParaRPr b="0" lang="en-IN" sz="2900" spc="-1" strike="noStrike">
              <a:latin typeface="Arial"/>
            </a:endParaRPr>
          </a:p>
        </p:txBody>
      </p:sp>
      <p:sp>
        <p:nvSpPr>
          <p:cNvPr id="1355" name="CustomShape 4"/>
          <p:cNvSpPr/>
          <p:nvPr/>
        </p:nvSpPr>
        <p:spPr>
          <a:xfrm>
            <a:off x="703440" y="1765440"/>
            <a:ext cx="348120" cy="20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582"/>
              </a:lnSpc>
            </a:pPr>
            <a:r>
              <a:rPr b="0" lang="en-IN" sz="17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1356" name="CustomShape 5"/>
          <p:cNvSpPr/>
          <p:nvPr/>
        </p:nvSpPr>
        <p:spPr>
          <a:xfrm>
            <a:off x="1022400" y="2112840"/>
            <a:ext cx="1562040" cy="42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376"/>
              </a:lnSpc>
            </a:pPr>
            <a:r>
              <a:rPr b="1" lang="en-IN" sz="29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cache?</a:t>
            </a:r>
            <a:endParaRPr b="0" lang="en-IN" sz="2900" spc="-1" strike="noStrike">
              <a:latin typeface="Arial"/>
            </a:endParaRPr>
          </a:p>
        </p:txBody>
      </p:sp>
      <p:sp>
        <p:nvSpPr>
          <p:cNvPr id="1357" name="CustomShape 6"/>
          <p:cNvSpPr/>
          <p:nvPr/>
        </p:nvSpPr>
        <p:spPr>
          <a:xfrm>
            <a:off x="1022400" y="2634120"/>
            <a:ext cx="7538400" cy="26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95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Though we can not disable the ﬁrst level cache in</a:t>
            </a:r>
            <a:r>
              <a:rPr b="0" lang="en-IN" sz="18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hibernate, but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58" name="CustomShape 7"/>
          <p:cNvSpPr/>
          <p:nvPr/>
        </p:nvSpPr>
        <p:spPr>
          <a:xfrm>
            <a:off x="703440" y="2691360"/>
            <a:ext cx="273600" cy="12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981"/>
              </a:lnSpc>
            </a:pPr>
            <a:r>
              <a:rPr b="0" lang="en-IN" sz="11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1359" name="CustomShape 8"/>
          <p:cNvSpPr/>
          <p:nvPr/>
        </p:nvSpPr>
        <p:spPr>
          <a:xfrm>
            <a:off x="1022400" y="2908440"/>
            <a:ext cx="7375680" cy="54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95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we can certainly </a:t>
            </a:r>
            <a:r>
              <a:rPr b="0" lang="en-IN" sz="18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remove</a:t>
            </a:r>
            <a:r>
              <a:rPr b="0" lang="en-IN" sz="18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some of objects </a:t>
            </a:r>
            <a:r>
              <a:rPr b="0" lang="en-IN" sz="18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from</a:t>
            </a:r>
            <a:r>
              <a:rPr b="0" lang="en-IN" sz="1800" spc="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it when needed.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ts val="2095"/>
              </a:lnSpc>
              <a:spcBef>
                <a:spcPts val="65"/>
              </a:spcBef>
            </a:pP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This is done using two methods :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60" name="CustomShape 9"/>
          <p:cNvSpPr/>
          <p:nvPr/>
        </p:nvSpPr>
        <p:spPr>
          <a:xfrm>
            <a:off x="703440" y="3630600"/>
            <a:ext cx="23868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256"/>
              </a:lnSpc>
            </a:pPr>
            <a:r>
              <a:rPr b="0" lang="en-IN" sz="1100" spc="-1" strike="noStrike">
                <a:solidFill>
                  <a:srgbClr val="dd8047"/>
                </a:solidFill>
                <a:latin typeface="AJJWSF+DejaVu Sans"/>
                <a:ea typeface="DejaVu Sans"/>
              </a:rPr>
              <a:t>1</a:t>
            </a:r>
            <a:endParaRPr b="0" lang="en-IN" sz="1100" spc="-1" strike="noStrike">
              <a:latin typeface="Arial"/>
            </a:endParaRPr>
          </a:p>
          <a:p>
            <a:pPr>
              <a:lnSpc>
                <a:spcPts val="1256"/>
              </a:lnSpc>
              <a:spcBef>
                <a:spcPts val="1553"/>
              </a:spcBef>
            </a:pPr>
            <a:r>
              <a:rPr b="0" lang="en-IN" sz="1100" spc="-1" strike="noStrike">
                <a:solidFill>
                  <a:srgbClr val="dd8047"/>
                </a:solidFill>
                <a:latin typeface="AJJWSF+DejaVu Sans"/>
                <a:ea typeface="DejaVu Sans"/>
              </a:rPr>
              <a:t>2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1361" name="CustomShape 10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3" name="CustomShape 2"/>
          <p:cNvSpPr/>
          <p:nvPr/>
        </p:nvSpPr>
        <p:spPr>
          <a:xfrm>
            <a:off x="702360" y="428760"/>
            <a:ext cx="740340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1" lang="en-IN" sz="4400" spc="-1" strike="noStrike">
                <a:solidFill>
                  <a:srgbClr val="775f55"/>
                </a:solidFill>
                <a:latin typeface="DLHAQU+DejaVu Sans Bold"/>
                <a:ea typeface="DejaVu Sans"/>
              </a:rPr>
              <a:t>Hibernate second</a:t>
            </a:r>
            <a:r>
              <a:rPr b="1" lang="en-IN" sz="4400" spc="4" strike="noStrike">
                <a:solidFill>
                  <a:srgbClr val="775f55"/>
                </a:solidFill>
                <a:latin typeface="DLHAQU+DejaVu Sans Bold"/>
                <a:ea typeface="DejaVu Sans"/>
              </a:rPr>
              <a:t> </a:t>
            </a:r>
            <a:r>
              <a:rPr b="1" lang="en-IN" sz="4400" spc="-1" strike="noStrike">
                <a:solidFill>
                  <a:srgbClr val="775f55"/>
                </a:solidFill>
                <a:latin typeface="DLHAQU+DejaVu Sans Bold"/>
                <a:ea typeface="DejaVu Sans"/>
              </a:rPr>
              <a:t>level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364" name="CustomShape 3"/>
          <p:cNvSpPr/>
          <p:nvPr/>
        </p:nvSpPr>
        <p:spPr>
          <a:xfrm>
            <a:off x="961560" y="1660680"/>
            <a:ext cx="3852360" cy="23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88"/>
              </a:lnSpc>
            </a:pPr>
            <a:r>
              <a:rPr b="1" lang="en-IN" sz="1600" spc="7" strike="noStrike">
                <a:solidFill>
                  <a:srgbClr val="000000"/>
                </a:solidFill>
                <a:latin typeface="DLHAQU+DejaVu Sans Bold"/>
                <a:ea typeface="DejaVu Sans"/>
              </a:rPr>
              <a:t>second</a:t>
            </a:r>
            <a:r>
              <a:rPr b="1" lang="en-IN" sz="16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level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cache</a:t>
            </a:r>
            <a:r>
              <a:rPr b="1" lang="en-IN" sz="1600" spc="7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is</a:t>
            </a:r>
            <a:r>
              <a:rPr b="1" lang="en-IN" sz="16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7" strike="noStrike">
                <a:solidFill>
                  <a:srgbClr val="000000"/>
                </a:solidFill>
                <a:latin typeface="DLHAQU+DejaVu Sans Bold"/>
                <a:ea typeface="DejaVu Sans"/>
              </a:rPr>
              <a:t>created</a:t>
            </a:r>
            <a:r>
              <a:rPr b="1" lang="en-IN" sz="16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in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365" name="CustomShape 4"/>
          <p:cNvSpPr/>
          <p:nvPr/>
        </p:nvSpPr>
        <p:spPr>
          <a:xfrm>
            <a:off x="702360" y="1712520"/>
            <a:ext cx="259920" cy="11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73"/>
              </a:lnSpc>
            </a:pPr>
            <a:r>
              <a:rPr b="0" lang="en-IN" sz="9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950" spc="-1" strike="noStrike">
              <a:latin typeface="Arial"/>
            </a:endParaRPr>
          </a:p>
        </p:txBody>
      </p:sp>
      <p:sp>
        <p:nvSpPr>
          <p:cNvPr id="1366" name="CustomShape 5"/>
          <p:cNvSpPr/>
          <p:nvPr/>
        </p:nvSpPr>
        <p:spPr>
          <a:xfrm>
            <a:off x="961560" y="1906920"/>
            <a:ext cx="4197960" cy="96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88"/>
              </a:lnSpc>
            </a:pPr>
            <a:r>
              <a:rPr b="1" lang="en-IN" sz="16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session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factory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7" strike="noStrike">
                <a:solidFill>
                  <a:srgbClr val="000000"/>
                </a:solidFill>
                <a:latin typeface="DLHAQU+DejaVu Sans Bold"/>
                <a:ea typeface="DejaVu Sans"/>
              </a:rPr>
              <a:t>scope</a:t>
            </a:r>
            <a:r>
              <a:rPr b="1" lang="en-IN" sz="1600" spc="-38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0" lang="en-IN" sz="1600" spc="9" strike="noStrike">
                <a:solidFill>
                  <a:srgbClr val="000000"/>
                </a:solidFill>
                <a:latin typeface="AJJWSF+DejaVu Sans"/>
                <a:ea typeface="DejaVu Sans"/>
              </a:rPr>
              <a:t>and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is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888"/>
              </a:lnSpc>
            </a:pPr>
            <a:r>
              <a:rPr b="1" lang="en-IN" sz="16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available</a:t>
            </a:r>
            <a:r>
              <a:rPr b="1" lang="en-IN" sz="1600" spc="7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to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15" strike="noStrike">
                <a:solidFill>
                  <a:srgbClr val="000000"/>
                </a:solidFill>
                <a:latin typeface="DLHAQU+DejaVu Sans Bold"/>
                <a:ea typeface="DejaVu Sans"/>
              </a:rPr>
              <a:t>be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used</a:t>
            </a:r>
            <a:r>
              <a:rPr b="1" lang="en-IN" sz="1600" spc="7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in</a:t>
            </a:r>
            <a:r>
              <a:rPr b="1" lang="en-IN" sz="1600" spc="12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all </a:t>
            </a:r>
            <a:r>
              <a:rPr b="1" lang="en-IN" sz="16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sessions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888"/>
              </a:lnSpc>
              <a:spcBef>
                <a:spcPts val="62"/>
              </a:spcBef>
            </a:pPr>
            <a:r>
              <a:rPr b="0" lang="en-IN" sz="16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which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are</a:t>
            </a:r>
            <a:r>
              <a:rPr b="0" lang="en-IN" sz="1600" spc="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created</a:t>
            </a:r>
            <a:r>
              <a:rPr b="0" lang="en-IN" sz="1600" spc="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using that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particular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888"/>
              </a:lnSpc>
              <a:spcBef>
                <a:spcPts val="3"/>
              </a:spcBef>
            </a:pPr>
            <a:r>
              <a:rPr b="0" lang="en-IN" sz="16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session</a:t>
            </a:r>
            <a:r>
              <a:rPr b="0" lang="en-IN" sz="1600" spc="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factory.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367" name="CustomShape 6"/>
          <p:cNvSpPr/>
          <p:nvPr/>
        </p:nvSpPr>
        <p:spPr>
          <a:xfrm>
            <a:off x="961560" y="2967480"/>
            <a:ext cx="3986640" cy="23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88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It</a:t>
            </a:r>
            <a:r>
              <a:rPr b="0" lang="en-IN" sz="160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means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that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1" lang="en-IN" sz="1600" spc="7" strike="noStrike">
                <a:solidFill>
                  <a:srgbClr val="000000"/>
                </a:solidFill>
                <a:latin typeface="DLHAQU+DejaVu Sans Bold"/>
                <a:ea typeface="DejaVu Sans"/>
              </a:rPr>
              <a:t>once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session factory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368" name="CustomShape 7"/>
          <p:cNvSpPr/>
          <p:nvPr/>
        </p:nvSpPr>
        <p:spPr>
          <a:xfrm>
            <a:off x="702360" y="3019320"/>
            <a:ext cx="259920" cy="11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73"/>
              </a:lnSpc>
            </a:pPr>
            <a:r>
              <a:rPr b="0" lang="en-IN" sz="9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950" spc="-1" strike="noStrike">
              <a:latin typeface="Arial"/>
            </a:endParaRPr>
          </a:p>
        </p:txBody>
      </p:sp>
      <p:sp>
        <p:nvSpPr>
          <p:cNvPr id="1369" name="CustomShape 8"/>
          <p:cNvSpPr/>
          <p:nvPr/>
        </p:nvSpPr>
        <p:spPr>
          <a:xfrm>
            <a:off x="961560" y="3213720"/>
            <a:ext cx="4220280" cy="72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88"/>
              </a:lnSpc>
            </a:pPr>
            <a:r>
              <a:rPr b="1" lang="en-IN" sz="16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is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closed,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all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cache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associated</a:t>
            </a:r>
            <a:r>
              <a:rPr b="1" lang="en-IN" sz="1600" spc="7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with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888"/>
              </a:lnSpc>
            </a:pPr>
            <a:r>
              <a:rPr b="1" lang="en-IN" sz="16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it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die</a:t>
            </a:r>
            <a:r>
              <a:rPr b="1" lang="en-IN" sz="1600" spc="-38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0" lang="en-IN" sz="16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and </a:t>
            </a:r>
            <a:r>
              <a:rPr b="0" lang="en-IN" sz="160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cache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9" strike="noStrike">
                <a:solidFill>
                  <a:srgbClr val="000000"/>
                </a:solidFill>
                <a:latin typeface="AJJWSF+DejaVu Sans"/>
                <a:ea typeface="DejaVu Sans"/>
              </a:rPr>
              <a:t>manager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also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closed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888"/>
              </a:lnSpc>
              <a:spcBef>
                <a:spcPts val="62"/>
              </a:spcBef>
            </a:pPr>
            <a:r>
              <a:rPr b="0" lang="en-IN" sz="160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down.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370" name="CustomShape 9"/>
          <p:cNvSpPr/>
          <p:nvPr/>
        </p:nvSpPr>
        <p:spPr>
          <a:xfrm>
            <a:off x="961560" y="4026600"/>
            <a:ext cx="4108320" cy="23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88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Further,</a:t>
            </a:r>
            <a:r>
              <a:rPr b="0" lang="en-IN" sz="1600" spc="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It </a:t>
            </a:r>
            <a:r>
              <a:rPr b="0" lang="en-IN" sz="16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also </a:t>
            </a:r>
            <a:r>
              <a:rPr b="0" lang="en-IN" sz="1600" spc="9" strike="noStrike">
                <a:solidFill>
                  <a:srgbClr val="000000"/>
                </a:solidFill>
                <a:latin typeface="AJJWSF+DejaVu Sans"/>
                <a:ea typeface="DejaVu Sans"/>
              </a:rPr>
              <a:t>means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that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if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you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have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371" name="CustomShape 10"/>
          <p:cNvSpPr/>
          <p:nvPr/>
        </p:nvSpPr>
        <p:spPr>
          <a:xfrm>
            <a:off x="702360" y="4079880"/>
            <a:ext cx="259920" cy="11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73"/>
              </a:lnSpc>
            </a:pPr>
            <a:r>
              <a:rPr b="0" lang="en-IN" sz="9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950" spc="-1" strike="noStrike">
              <a:latin typeface="Arial"/>
            </a:endParaRPr>
          </a:p>
        </p:txBody>
      </p:sp>
      <p:sp>
        <p:nvSpPr>
          <p:cNvPr id="1372" name="CustomShape 11"/>
          <p:cNvSpPr/>
          <p:nvPr/>
        </p:nvSpPr>
        <p:spPr>
          <a:xfrm>
            <a:off x="961560" y="4274280"/>
            <a:ext cx="3979080" cy="169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88"/>
              </a:lnSpc>
            </a:pPr>
            <a:r>
              <a:rPr b="0" lang="en-IN" sz="16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two instances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of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session</a:t>
            </a:r>
            <a:r>
              <a:rPr b="0" lang="en-IN" sz="160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factory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888"/>
              </a:lnSpc>
            </a:pPr>
            <a:r>
              <a:rPr b="0" lang="en-IN" sz="16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(normally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no </a:t>
            </a:r>
            <a:r>
              <a:rPr b="0" lang="en-IN" sz="16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application does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that),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888"/>
              </a:lnSpc>
              <a:spcBef>
                <a:spcPts val="51"/>
              </a:spcBef>
            </a:pPr>
            <a:r>
              <a:rPr b="0" lang="en-IN" sz="1600" spc="9" strike="noStrike">
                <a:solidFill>
                  <a:srgbClr val="000000"/>
                </a:solidFill>
                <a:latin typeface="AJJWSF+DejaVu Sans"/>
                <a:ea typeface="DejaVu Sans"/>
              </a:rPr>
              <a:t>you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will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have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two cache </a:t>
            </a:r>
            <a:r>
              <a:rPr b="0" lang="en-IN" sz="160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managers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in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888"/>
              </a:lnSpc>
              <a:spcBef>
                <a:spcPts val="11"/>
              </a:spcBef>
            </a:pPr>
            <a:r>
              <a:rPr b="0" lang="en-IN" sz="1600" spc="9" strike="noStrike">
                <a:solidFill>
                  <a:srgbClr val="000000"/>
                </a:solidFill>
                <a:latin typeface="AJJWSF+DejaVu Sans"/>
                <a:ea typeface="DejaVu Sans"/>
              </a:rPr>
              <a:t>your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application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9" strike="noStrike">
                <a:solidFill>
                  <a:srgbClr val="000000"/>
                </a:solidFill>
                <a:latin typeface="AJJWSF+DejaVu Sans"/>
                <a:ea typeface="DejaVu Sans"/>
              </a:rPr>
              <a:t>and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while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accessing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888"/>
              </a:lnSpc>
              <a:spcBef>
                <a:spcPts val="54"/>
              </a:spcBef>
            </a:pPr>
            <a:r>
              <a:rPr b="0" lang="en-IN" sz="160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cache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stored</a:t>
            </a:r>
            <a:r>
              <a:rPr b="0" lang="en-IN" sz="1600" spc="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in</a:t>
            </a:r>
            <a:r>
              <a:rPr b="0" lang="en-IN" sz="16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physical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store, </a:t>
            </a:r>
            <a:r>
              <a:rPr b="0" lang="en-IN" sz="160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you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888"/>
              </a:lnSpc>
              <a:spcBef>
                <a:spcPts val="11"/>
              </a:spcBef>
            </a:pPr>
            <a:r>
              <a:rPr b="0" lang="en-IN" sz="1600" spc="9" strike="noStrike">
                <a:solidFill>
                  <a:srgbClr val="000000"/>
                </a:solidFill>
                <a:latin typeface="AJJWSF+DejaVu Sans"/>
                <a:ea typeface="DejaVu Sans"/>
              </a:rPr>
              <a:t>might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get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unpredictable</a:t>
            </a:r>
            <a:r>
              <a:rPr b="0" lang="en-IN" sz="160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results</a:t>
            </a:r>
            <a:r>
              <a:rPr b="0" lang="en-IN" sz="16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like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888"/>
              </a:lnSpc>
            </a:pPr>
            <a:r>
              <a:rPr b="0" lang="en-IN" sz="16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cache-miss.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373" name="CustomShape 12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5" name="CustomShape 2"/>
          <p:cNvSpPr/>
          <p:nvPr/>
        </p:nvSpPr>
        <p:spPr>
          <a:xfrm>
            <a:off x="702360" y="485640"/>
            <a:ext cx="7894080" cy="52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4144"/>
              </a:lnSpc>
            </a:pPr>
            <a:r>
              <a:rPr b="1" lang="en-IN" sz="3550" spc="4" strike="noStrike">
                <a:solidFill>
                  <a:srgbClr val="775f55"/>
                </a:solidFill>
                <a:latin typeface="DLHAQU+DejaVu Sans Bold"/>
                <a:ea typeface="DejaVu Sans"/>
              </a:rPr>
              <a:t>How</a:t>
            </a:r>
            <a:r>
              <a:rPr b="1" lang="en-IN" sz="3550" spc="-1" strike="noStrike">
                <a:solidFill>
                  <a:srgbClr val="775f55"/>
                </a:solidFill>
                <a:latin typeface="DLHAQU+DejaVu Sans Bold"/>
                <a:ea typeface="DejaVu Sans"/>
              </a:rPr>
              <a:t> second level cache works</a:t>
            </a:r>
            <a:endParaRPr b="0" lang="en-IN" sz="3550" spc="-1" strike="noStrike">
              <a:latin typeface="Arial"/>
            </a:endParaRPr>
          </a:p>
        </p:txBody>
      </p:sp>
      <p:sp>
        <p:nvSpPr>
          <p:cNvPr id="1376" name="CustomShape 3"/>
          <p:cNvSpPr/>
          <p:nvPr/>
        </p:nvSpPr>
        <p:spPr>
          <a:xfrm>
            <a:off x="702360" y="1658160"/>
            <a:ext cx="7956000" cy="40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582"/>
              </a:lnSpc>
            </a:pPr>
            <a:r>
              <a:rPr b="0" lang="en-IN" sz="800" spc="4" strike="noStrike">
                <a:solidFill>
                  <a:srgbClr val="dd8047"/>
                </a:solidFill>
                <a:latin typeface="AJJWSF+DejaVu Sans"/>
                <a:ea typeface="DejaVu Sans"/>
              </a:rPr>
              <a:t>1.</a:t>
            </a:r>
            <a:r>
              <a:rPr b="0" lang="en-IN" sz="800" spc="865" strike="noStrike">
                <a:solidFill>
                  <a:srgbClr val="dd8047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Whenever hibernate session try to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load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an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entity, the very ﬁrst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place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it </a:t>
            </a:r>
            <a:r>
              <a:rPr b="0" lang="en-IN" sz="13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look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for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cached</a:t>
            </a:r>
            <a:endParaRPr b="0" lang="en-IN" sz="1350" spc="-1" strike="noStrike">
              <a:latin typeface="Arial"/>
            </a:endParaRPr>
          </a:p>
          <a:p>
            <a:pPr marL="242640">
              <a:lnSpc>
                <a:spcPts val="1582"/>
              </a:lnSpc>
              <a:spcBef>
                <a:spcPts val="45"/>
              </a:spcBef>
            </a:pP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copy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of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entity in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ﬁrst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level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cache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(associated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with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particular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hibernate session).</a:t>
            </a:r>
            <a:endParaRPr b="0" lang="en-IN" sz="1350" spc="-1" strike="noStrike">
              <a:latin typeface="Arial"/>
            </a:endParaRPr>
          </a:p>
        </p:txBody>
      </p:sp>
      <p:sp>
        <p:nvSpPr>
          <p:cNvPr id="1377" name="CustomShape 4"/>
          <p:cNvSpPr/>
          <p:nvPr/>
        </p:nvSpPr>
        <p:spPr>
          <a:xfrm>
            <a:off x="702360" y="2115360"/>
            <a:ext cx="7652160" cy="40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582"/>
              </a:lnSpc>
            </a:pPr>
            <a:r>
              <a:rPr b="0" lang="en-IN" sz="800" spc="4" strike="noStrike">
                <a:solidFill>
                  <a:srgbClr val="dd8047"/>
                </a:solidFill>
                <a:latin typeface="AJJWSF+DejaVu Sans"/>
                <a:ea typeface="DejaVu Sans"/>
              </a:rPr>
              <a:t>2.</a:t>
            </a:r>
            <a:r>
              <a:rPr b="0" lang="en-IN" sz="800" spc="865" strike="noStrike">
                <a:solidFill>
                  <a:srgbClr val="dd8047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If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cached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copy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of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entity is present in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ﬁrst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level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cache,</a:t>
            </a:r>
            <a:r>
              <a:rPr b="0" lang="en-IN" sz="13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it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is returned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as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result </a:t>
            </a:r>
            <a:r>
              <a:rPr b="0" lang="en-IN" sz="13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of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load</a:t>
            </a:r>
            <a:endParaRPr b="0" lang="en-IN" sz="1350" spc="-1" strike="noStrike">
              <a:latin typeface="Arial"/>
            </a:endParaRPr>
          </a:p>
          <a:p>
            <a:pPr marL="242640">
              <a:lnSpc>
                <a:spcPts val="1582"/>
              </a:lnSpc>
              <a:spcBef>
                <a:spcPts val="45"/>
              </a:spcBef>
            </a:pP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method.</a:t>
            </a:r>
            <a:endParaRPr b="0" lang="en-IN" sz="1350" spc="-1" strike="noStrike">
              <a:latin typeface="Arial"/>
            </a:endParaRPr>
          </a:p>
        </p:txBody>
      </p:sp>
      <p:sp>
        <p:nvSpPr>
          <p:cNvPr id="1378" name="CustomShape 5"/>
          <p:cNvSpPr/>
          <p:nvPr/>
        </p:nvSpPr>
        <p:spPr>
          <a:xfrm>
            <a:off x="702360" y="2572560"/>
            <a:ext cx="7968600" cy="40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582"/>
              </a:lnSpc>
            </a:pPr>
            <a:r>
              <a:rPr b="0" lang="en-IN" sz="800" spc="4" strike="noStrike">
                <a:solidFill>
                  <a:srgbClr val="dd8047"/>
                </a:solidFill>
                <a:latin typeface="AJJWSF+DejaVu Sans"/>
                <a:ea typeface="DejaVu Sans"/>
              </a:rPr>
              <a:t>3.</a:t>
            </a:r>
            <a:r>
              <a:rPr b="0" lang="en-IN" sz="800" spc="865" strike="noStrike">
                <a:solidFill>
                  <a:srgbClr val="dd8047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If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there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is </a:t>
            </a:r>
            <a:r>
              <a:rPr b="0" lang="en-IN" sz="13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no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cached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entity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in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ﬁrst level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cache,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then second level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cache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is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looked </a:t>
            </a:r>
            <a:r>
              <a:rPr b="0" lang="en-IN" sz="13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up</a:t>
            </a:r>
            <a:r>
              <a:rPr b="0" lang="en-IN" sz="13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for</a:t>
            </a:r>
            <a:endParaRPr b="0" lang="en-IN" sz="1350" spc="-1" strike="noStrike">
              <a:latin typeface="Arial"/>
            </a:endParaRPr>
          </a:p>
          <a:p>
            <a:pPr marL="242640">
              <a:lnSpc>
                <a:spcPts val="1582"/>
              </a:lnSpc>
              <a:spcBef>
                <a:spcPts val="45"/>
              </a:spcBef>
            </a:pP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cached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entity.</a:t>
            </a:r>
            <a:endParaRPr b="0" lang="en-IN" sz="1350" spc="-1" strike="noStrike">
              <a:latin typeface="Arial"/>
            </a:endParaRPr>
          </a:p>
        </p:txBody>
      </p:sp>
      <p:sp>
        <p:nvSpPr>
          <p:cNvPr id="1379" name="CustomShape 6"/>
          <p:cNvSpPr/>
          <p:nvPr/>
        </p:nvSpPr>
        <p:spPr>
          <a:xfrm>
            <a:off x="702360" y="3029760"/>
            <a:ext cx="806076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582"/>
              </a:lnSpc>
            </a:pPr>
            <a:r>
              <a:rPr b="0" lang="en-IN" sz="800" spc="4" strike="noStrike">
                <a:solidFill>
                  <a:srgbClr val="dd8047"/>
                </a:solidFill>
                <a:latin typeface="AJJWSF+DejaVu Sans"/>
                <a:ea typeface="DejaVu Sans"/>
              </a:rPr>
              <a:t>4.</a:t>
            </a:r>
            <a:r>
              <a:rPr b="0" lang="en-IN" sz="800" spc="865" strike="noStrike">
                <a:solidFill>
                  <a:srgbClr val="dd8047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If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second level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cache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has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cached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entity, </a:t>
            </a:r>
            <a:r>
              <a:rPr b="0" lang="en-IN" sz="13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it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is returned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as result </a:t>
            </a:r>
            <a:r>
              <a:rPr b="0" lang="en-IN" sz="13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of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load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method.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But,</a:t>
            </a:r>
            <a:endParaRPr b="0" lang="en-IN" sz="1350" spc="-1" strike="noStrike">
              <a:latin typeface="Arial"/>
            </a:endParaRPr>
          </a:p>
          <a:p>
            <a:pPr marL="242640">
              <a:lnSpc>
                <a:spcPts val="1582"/>
              </a:lnSpc>
              <a:spcBef>
                <a:spcPts val="45"/>
              </a:spcBef>
            </a:pP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before returning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the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entity, </a:t>
            </a:r>
            <a:r>
              <a:rPr b="0" lang="en-IN" sz="13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it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is stored </a:t>
            </a:r>
            <a:r>
              <a:rPr b="0" lang="en-IN" sz="13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in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ﬁrst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level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cache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also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so that next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invocation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to</a:t>
            </a:r>
            <a:endParaRPr b="0" lang="en-IN" sz="1350" spc="-1" strike="noStrike">
              <a:latin typeface="Arial"/>
            </a:endParaRPr>
          </a:p>
          <a:p>
            <a:pPr marL="242640">
              <a:lnSpc>
                <a:spcPts val="1582"/>
              </a:lnSpc>
              <a:spcBef>
                <a:spcPts val="54"/>
              </a:spcBef>
            </a:pP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load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method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for entity will return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the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entity from</a:t>
            </a:r>
            <a:r>
              <a:rPr b="0" lang="en-IN" sz="1350" spc="2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ﬁrst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level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cache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itself, and there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will</a:t>
            </a:r>
            <a:endParaRPr b="0" lang="en-IN" sz="1350" spc="-1" strike="noStrike">
              <a:latin typeface="Arial"/>
            </a:endParaRPr>
          </a:p>
          <a:p>
            <a:pPr marL="242640">
              <a:lnSpc>
                <a:spcPts val="1582"/>
              </a:lnSpc>
              <a:spcBef>
                <a:spcPts val="45"/>
              </a:spcBef>
            </a:pP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not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be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need to go</a:t>
            </a:r>
            <a:r>
              <a:rPr b="0" lang="en-IN" sz="1350" spc="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to second level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cache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again.</a:t>
            </a:r>
            <a:endParaRPr b="0" lang="en-IN" sz="1350" spc="-1" strike="noStrike">
              <a:latin typeface="Arial"/>
            </a:endParaRPr>
          </a:p>
        </p:txBody>
      </p:sp>
      <p:sp>
        <p:nvSpPr>
          <p:cNvPr id="1380" name="CustomShape 7"/>
          <p:cNvSpPr/>
          <p:nvPr/>
        </p:nvSpPr>
        <p:spPr>
          <a:xfrm>
            <a:off x="702360" y="3902040"/>
            <a:ext cx="8077680" cy="61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582"/>
              </a:lnSpc>
            </a:pPr>
            <a:r>
              <a:rPr b="0" lang="en-IN" sz="800" spc="4" strike="noStrike">
                <a:solidFill>
                  <a:srgbClr val="dd8047"/>
                </a:solidFill>
                <a:latin typeface="AJJWSF+DejaVu Sans"/>
                <a:ea typeface="DejaVu Sans"/>
              </a:rPr>
              <a:t>5.</a:t>
            </a:r>
            <a:r>
              <a:rPr b="0" lang="en-IN" sz="800" spc="865" strike="noStrike">
                <a:solidFill>
                  <a:srgbClr val="dd8047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If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entity is </a:t>
            </a:r>
            <a:r>
              <a:rPr b="0" lang="en-IN" sz="13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not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found </a:t>
            </a:r>
            <a:r>
              <a:rPr b="0" lang="en-IN" sz="13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in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ﬁrst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level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cache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and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second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level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cache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also, then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database</a:t>
            </a:r>
            <a:endParaRPr b="0" lang="en-IN" sz="1350" spc="-1" strike="noStrike">
              <a:latin typeface="Arial"/>
            </a:endParaRPr>
          </a:p>
          <a:p>
            <a:pPr marL="242640">
              <a:lnSpc>
                <a:spcPts val="1582"/>
              </a:lnSpc>
              <a:spcBef>
                <a:spcPts val="45"/>
              </a:spcBef>
            </a:pP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query </a:t>
            </a:r>
            <a:r>
              <a:rPr b="0" lang="en-IN" sz="13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is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executed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and entity </a:t>
            </a:r>
            <a:r>
              <a:rPr b="0" lang="en-IN" sz="13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is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stored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in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both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cache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levels, before returning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as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response</a:t>
            </a:r>
            <a:endParaRPr b="0" lang="en-IN" sz="1350" spc="-1" strike="noStrike">
              <a:latin typeface="Arial"/>
            </a:endParaRPr>
          </a:p>
          <a:p>
            <a:pPr marL="242640">
              <a:lnSpc>
                <a:spcPts val="1582"/>
              </a:lnSpc>
              <a:spcBef>
                <a:spcPts val="57"/>
              </a:spcBef>
            </a:pP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of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load()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method.</a:t>
            </a:r>
            <a:endParaRPr b="0" lang="en-IN" sz="1350" spc="-1" strike="noStrike">
              <a:latin typeface="Arial"/>
            </a:endParaRPr>
          </a:p>
        </p:txBody>
      </p:sp>
      <p:sp>
        <p:nvSpPr>
          <p:cNvPr id="1381" name="CustomShape 8"/>
          <p:cNvSpPr/>
          <p:nvPr/>
        </p:nvSpPr>
        <p:spPr>
          <a:xfrm>
            <a:off x="702360" y="4566240"/>
            <a:ext cx="7797240" cy="40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582"/>
              </a:lnSpc>
            </a:pPr>
            <a:r>
              <a:rPr b="0" lang="en-IN" sz="800" spc="4" strike="noStrike">
                <a:solidFill>
                  <a:srgbClr val="dd8047"/>
                </a:solidFill>
                <a:latin typeface="AJJWSF+DejaVu Sans"/>
                <a:ea typeface="DejaVu Sans"/>
              </a:rPr>
              <a:t>6.</a:t>
            </a:r>
            <a:r>
              <a:rPr b="0" lang="en-IN" sz="800" spc="865" strike="noStrike">
                <a:solidFill>
                  <a:srgbClr val="dd8047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Second level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cache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validate itself for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modiﬁed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entities, </a:t>
            </a:r>
            <a:r>
              <a:rPr b="0" lang="en-IN" sz="13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if</a:t>
            </a:r>
            <a:r>
              <a:rPr b="0" lang="en-IN" sz="13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modiﬁcation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has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been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done</a:t>
            </a:r>
            <a:endParaRPr b="0" lang="en-IN" sz="1350" spc="-1" strike="noStrike">
              <a:latin typeface="Arial"/>
            </a:endParaRPr>
          </a:p>
          <a:p>
            <a:pPr marL="242640">
              <a:lnSpc>
                <a:spcPts val="1582"/>
              </a:lnSpc>
              <a:spcBef>
                <a:spcPts val="6"/>
              </a:spcBef>
            </a:pP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through hibernate session APIs.</a:t>
            </a:r>
            <a:endParaRPr b="0" lang="en-IN" sz="1350" spc="-1" strike="noStrike">
              <a:latin typeface="Arial"/>
            </a:endParaRPr>
          </a:p>
        </p:txBody>
      </p:sp>
      <p:sp>
        <p:nvSpPr>
          <p:cNvPr id="1382" name="CustomShape 9"/>
          <p:cNvSpPr/>
          <p:nvPr/>
        </p:nvSpPr>
        <p:spPr>
          <a:xfrm>
            <a:off x="702360" y="5023440"/>
            <a:ext cx="8039520" cy="101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582"/>
              </a:lnSpc>
            </a:pPr>
            <a:r>
              <a:rPr b="0" lang="en-IN" sz="800" spc="4" strike="noStrike">
                <a:solidFill>
                  <a:srgbClr val="dd8047"/>
                </a:solidFill>
                <a:latin typeface="AJJWSF+DejaVu Sans"/>
                <a:ea typeface="DejaVu Sans"/>
              </a:rPr>
              <a:t>7.</a:t>
            </a:r>
            <a:r>
              <a:rPr b="0" lang="en-IN" sz="800" spc="865" strike="noStrike">
                <a:solidFill>
                  <a:srgbClr val="dd8047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If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some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user </a:t>
            </a:r>
            <a:r>
              <a:rPr b="0" lang="en-IN" sz="13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or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process make</a:t>
            </a:r>
            <a:r>
              <a:rPr b="0" lang="en-IN" sz="13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changes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directly in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database,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the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there</a:t>
            </a:r>
            <a:r>
              <a:rPr b="0" lang="en-IN" sz="1350" spc="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is no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way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that</a:t>
            </a:r>
            <a:endParaRPr b="0" lang="en-IN" sz="1350" spc="-1" strike="noStrike">
              <a:latin typeface="Arial"/>
            </a:endParaRPr>
          </a:p>
          <a:p>
            <a:pPr marL="242640">
              <a:lnSpc>
                <a:spcPts val="1582"/>
              </a:lnSpc>
              <a:spcBef>
                <a:spcPts val="6"/>
              </a:spcBef>
            </a:pP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second level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cache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update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itself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until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“timeToLiveSeconds”</a:t>
            </a:r>
            <a:r>
              <a:rPr b="0" lang="en-IN" sz="13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duration has passed for that</a:t>
            </a:r>
            <a:endParaRPr b="0" lang="en-IN" sz="1350" spc="-1" strike="noStrike">
              <a:latin typeface="Arial"/>
            </a:endParaRPr>
          </a:p>
          <a:p>
            <a:pPr marL="242640">
              <a:lnSpc>
                <a:spcPts val="1582"/>
              </a:lnSpc>
              <a:spcBef>
                <a:spcPts val="57"/>
              </a:spcBef>
            </a:pP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cache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region.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In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this case, it </a:t>
            </a:r>
            <a:r>
              <a:rPr b="0" lang="en-IN" sz="13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is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good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idea</a:t>
            </a:r>
            <a:r>
              <a:rPr b="0" lang="en-IN" sz="1350" spc="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to invalidate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whole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cache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and let hibernate</a:t>
            </a:r>
            <a:endParaRPr b="0" lang="en-IN" sz="1350" spc="-1" strike="noStrike">
              <a:latin typeface="Arial"/>
            </a:endParaRPr>
          </a:p>
          <a:p>
            <a:pPr marL="242640">
              <a:lnSpc>
                <a:spcPts val="1582"/>
              </a:lnSpc>
              <a:spcBef>
                <a:spcPts val="45"/>
              </a:spcBef>
            </a:pP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build its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cache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once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again. </a:t>
            </a:r>
            <a:r>
              <a:rPr b="0" lang="en-IN" sz="1350" spc="-58" strike="noStrike">
                <a:solidFill>
                  <a:srgbClr val="000000"/>
                </a:solidFill>
                <a:latin typeface="AJJWSF+DejaVu Sans"/>
                <a:ea typeface="DejaVu Sans"/>
              </a:rPr>
              <a:t>You</a:t>
            </a:r>
            <a:r>
              <a:rPr b="0" lang="en-IN" sz="1350" spc="63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can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use</a:t>
            </a:r>
            <a:r>
              <a:rPr b="0" lang="en-IN" sz="13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below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code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snippet to invalidate whole</a:t>
            </a:r>
            <a:endParaRPr b="0" lang="en-IN" sz="1350" spc="-1" strike="noStrike">
              <a:latin typeface="Arial"/>
            </a:endParaRPr>
          </a:p>
          <a:p>
            <a:pPr marL="242640">
              <a:lnSpc>
                <a:spcPts val="1582"/>
              </a:lnSpc>
              <a:spcBef>
                <a:spcPts val="3"/>
              </a:spcBef>
            </a:pP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hibernate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second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level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cache.</a:t>
            </a:r>
            <a:endParaRPr b="0" lang="en-IN" sz="1350" spc="-1" strike="noStrike">
              <a:latin typeface="Arial"/>
            </a:endParaRPr>
          </a:p>
        </p:txBody>
      </p:sp>
      <p:sp>
        <p:nvSpPr>
          <p:cNvPr id="1383" name="CustomShape 10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5" name="CustomShape 2"/>
          <p:cNvSpPr/>
          <p:nvPr/>
        </p:nvSpPr>
        <p:spPr>
          <a:xfrm>
            <a:off x="702360" y="428760"/>
            <a:ext cx="475632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32" strike="noStrike">
                <a:solidFill>
                  <a:srgbClr val="775f55"/>
                </a:solidFill>
                <a:latin typeface="AJJWSF+DejaVu Sans"/>
                <a:ea typeface="DejaVu Sans"/>
              </a:rPr>
              <a:t>Workshop</a:t>
            </a:r>
            <a:r>
              <a:rPr b="0" lang="en-IN" sz="4400" spc="21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topics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386" name="CustomShape 3"/>
          <p:cNvSpPr/>
          <p:nvPr/>
        </p:nvSpPr>
        <p:spPr>
          <a:xfrm>
            <a:off x="867240" y="1629360"/>
            <a:ext cx="234792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Hibernate-What it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is ?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387" name="CustomShape 4"/>
          <p:cNvSpPr/>
          <p:nvPr/>
        </p:nvSpPr>
        <p:spPr>
          <a:xfrm>
            <a:off x="547200" y="1675080"/>
            <a:ext cx="248760" cy="3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763"/>
              </a:lnSpc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565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</p:txBody>
      </p:sp>
      <p:sp>
        <p:nvSpPr>
          <p:cNvPr id="1388" name="CustomShape 5"/>
          <p:cNvSpPr/>
          <p:nvPr/>
        </p:nvSpPr>
        <p:spPr>
          <a:xfrm>
            <a:off x="4878000" y="1773360"/>
            <a:ext cx="347688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HQL and</a:t>
            </a:r>
            <a:r>
              <a:rPr b="1" lang="en-IN" sz="1600" spc="-12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the</a:t>
            </a:r>
            <a:r>
              <a:rPr b="1" lang="en-IN" sz="1600" spc="-15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Query Object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389" name="CustomShape 6"/>
          <p:cNvSpPr/>
          <p:nvPr/>
        </p:nvSpPr>
        <p:spPr>
          <a:xfrm>
            <a:off x="867240" y="1931400"/>
            <a:ext cx="167760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29" strike="noStrike">
                <a:solidFill>
                  <a:srgbClr val="000000"/>
                </a:solidFill>
                <a:latin typeface="DLHAQU+DejaVu Sans Bold"/>
                <a:ea typeface="DejaVu Sans"/>
              </a:rPr>
              <a:t>JPA-</a:t>
            </a:r>
            <a:r>
              <a:rPr b="1" lang="en-IN" sz="1400" spc="29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What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it is?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390" name="CustomShape 7"/>
          <p:cNvSpPr/>
          <p:nvPr/>
        </p:nvSpPr>
        <p:spPr>
          <a:xfrm>
            <a:off x="5335200" y="2058120"/>
            <a:ext cx="3423600" cy="51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Select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and 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Pagination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in</a:t>
            </a:r>
            <a:r>
              <a:rPr b="0" lang="en-IN" sz="16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HQL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860"/>
              </a:lnSpc>
              <a:spcBef>
                <a:spcPts val="317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Named Quarries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391" name="CustomShape 8"/>
          <p:cNvSpPr/>
          <p:nvPr/>
        </p:nvSpPr>
        <p:spPr>
          <a:xfrm>
            <a:off x="867240" y="2235960"/>
            <a:ext cx="196272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ORM and</a:t>
            </a:r>
            <a:r>
              <a:rPr b="1" lang="en-IN" sz="1600" spc="-15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Issues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392" name="CustomShape 9"/>
          <p:cNvSpPr/>
          <p:nvPr/>
        </p:nvSpPr>
        <p:spPr>
          <a:xfrm>
            <a:off x="547200" y="2286360"/>
            <a:ext cx="263160" cy="222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73"/>
              </a:lnSpc>
            </a:pPr>
            <a:r>
              <a:rPr b="0" lang="en-IN" sz="9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9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33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6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9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9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565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07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9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</p:txBody>
      </p:sp>
      <p:sp>
        <p:nvSpPr>
          <p:cNvPr id="1393" name="CustomShape 10"/>
          <p:cNvSpPr/>
          <p:nvPr/>
        </p:nvSpPr>
        <p:spPr>
          <a:xfrm>
            <a:off x="867240" y="2565360"/>
            <a:ext cx="3427200" cy="81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Hello World</a:t>
            </a:r>
            <a:r>
              <a:rPr b="1" lang="en-IN" sz="1400" spc="9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CRUD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799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Primary </a:t>
            </a:r>
            <a:r>
              <a:rPr b="1" lang="en-IN" sz="1400" spc="-15" strike="noStrike">
                <a:solidFill>
                  <a:srgbClr val="000000"/>
                </a:solidFill>
                <a:latin typeface="DLHAQU+DejaVu Sans Bold"/>
                <a:ea typeface="DejaVu Sans"/>
              </a:rPr>
              <a:t>key</a:t>
            </a:r>
            <a:r>
              <a:rPr b="1" lang="en-IN" sz="1400" spc="7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generation strategy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751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More annotations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394" name="CustomShape 11"/>
          <p:cNvSpPr/>
          <p:nvPr/>
        </p:nvSpPr>
        <p:spPr>
          <a:xfrm>
            <a:off x="5335200" y="2639160"/>
            <a:ext cx="336960" cy="18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454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395" name="CustomShape 12"/>
          <p:cNvSpPr/>
          <p:nvPr/>
        </p:nvSpPr>
        <p:spPr>
          <a:xfrm>
            <a:off x="5678280" y="2626200"/>
            <a:ext cx="128520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Criteria API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396" name="CustomShape 13"/>
          <p:cNvSpPr/>
          <p:nvPr/>
        </p:nvSpPr>
        <p:spPr>
          <a:xfrm>
            <a:off x="4878000" y="3206880"/>
            <a:ext cx="336960" cy="103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454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454"/>
              </a:lnSpc>
              <a:spcBef>
                <a:spcPts val="5247"/>
              </a:spcBef>
            </a:pPr>
            <a:r>
              <a:rPr b="0" lang="en-IN" sz="1600" spc="-1" strike="noStrike">
                <a:solidFill>
                  <a:srgbClr val="ff0000"/>
                </a:solidFill>
                <a:latin typeface="TEOFSI+OpenSymbol"/>
                <a:ea typeface="DejaVu Sans"/>
              </a:rPr>
              <a:t>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397" name="CustomShape 14"/>
          <p:cNvSpPr/>
          <p:nvPr/>
        </p:nvSpPr>
        <p:spPr>
          <a:xfrm>
            <a:off x="5290920" y="3192480"/>
            <a:ext cx="2793240" cy="107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caching</a:t>
            </a:r>
            <a:endParaRPr b="0" lang="en-IN" sz="1600" spc="-1" strike="noStrike">
              <a:latin typeface="Arial"/>
            </a:endParaRPr>
          </a:p>
          <a:p>
            <a:pPr marL="44280">
              <a:lnSpc>
                <a:spcPts val="1860"/>
              </a:lnSpc>
              <a:spcBef>
                <a:spcPts val="329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26" strike="noStrike">
                <a:solidFill>
                  <a:srgbClr val="000000"/>
                </a:solidFill>
                <a:latin typeface="AJJWSF+DejaVu Sans"/>
                <a:ea typeface="DejaVu Sans"/>
              </a:rPr>
              <a:t>First</a:t>
            </a:r>
            <a:r>
              <a:rPr b="0" lang="en-IN" sz="1600" spc="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Level</a:t>
            </a:r>
            <a:endParaRPr b="0" lang="en-IN" sz="1600" spc="-1" strike="noStrike">
              <a:latin typeface="Arial"/>
            </a:endParaRPr>
          </a:p>
          <a:p>
            <a:pPr marL="44280">
              <a:lnSpc>
                <a:spcPts val="1860"/>
              </a:lnSpc>
              <a:spcBef>
                <a:spcPts val="320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Second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Level Cache</a:t>
            </a:r>
            <a:endParaRPr b="0" lang="en-IN" sz="1600" spc="-1" strike="noStrike">
              <a:latin typeface="Arial"/>
            </a:endParaRPr>
          </a:p>
          <a:p>
            <a:pPr marL="44280">
              <a:lnSpc>
                <a:spcPts val="1860"/>
              </a:lnSpc>
              <a:spcBef>
                <a:spcPts val="369"/>
              </a:spcBef>
            </a:pPr>
            <a:r>
              <a:rPr b="1" lang="en-IN" sz="1600" spc="-1" strike="noStrike">
                <a:solidFill>
                  <a:srgbClr val="ff0000"/>
                </a:solidFill>
                <a:latin typeface="DLHAQU+DejaVu Sans Bold"/>
                <a:ea typeface="DejaVu Sans"/>
              </a:rPr>
              <a:t>Hibernate optimization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398" name="CustomShape 15"/>
          <p:cNvSpPr/>
          <p:nvPr/>
        </p:nvSpPr>
        <p:spPr>
          <a:xfrm>
            <a:off x="867240" y="3472200"/>
            <a:ext cx="2814480" cy="82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Object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life cycle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799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Architecture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788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Component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399" name="CustomShape 16"/>
          <p:cNvSpPr/>
          <p:nvPr/>
        </p:nvSpPr>
        <p:spPr>
          <a:xfrm>
            <a:off x="4878000" y="4327560"/>
            <a:ext cx="366768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</a:t>
            </a:r>
            <a:r>
              <a:rPr b="1" lang="en-IN" sz="1600" spc="-12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Batch Processing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400" name="CustomShape 17"/>
          <p:cNvSpPr/>
          <p:nvPr/>
        </p:nvSpPr>
        <p:spPr>
          <a:xfrm>
            <a:off x="867240" y="4377600"/>
            <a:ext cx="19227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Relation 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401" name="CustomShape 18"/>
          <p:cNvSpPr/>
          <p:nvPr/>
        </p:nvSpPr>
        <p:spPr>
          <a:xfrm>
            <a:off x="1187280" y="4660920"/>
            <a:ext cx="235368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Many-to-one 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402" name="CustomShape 19"/>
          <p:cNvSpPr/>
          <p:nvPr/>
        </p:nvSpPr>
        <p:spPr>
          <a:xfrm>
            <a:off x="912960" y="469764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403" name="CustomShape 20"/>
          <p:cNvSpPr/>
          <p:nvPr/>
        </p:nvSpPr>
        <p:spPr>
          <a:xfrm>
            <a:off x="1187280" y="4943880"/>
            <a:ext cx="218340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one-to-one 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404" name="CustomShape 21"/>
          <p:cNvSpPr/>
          <p:nvPr/>
        </p:nvSpPr>
        <p:spPr>
          <a:xfrm>
            <a:off x="912960" y="497952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405" name="CustomShape 22"/>
          <p:cNvSpPr/>
          <p:nvPr/>
        </p:nvSpPr>
        <p:spPr>
          <a:xfrm>
            <a:off x="1187280" y="5227200"/>
            <a:ext cx="252504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Many-to-Many 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406" name="CustomShape 23"/>
          <p:cNvSpPr/>
          <p:nvPr/>
        </p:nvSpPr>
        <p:spPr>
          <a:xfrm>
            <a:off x="912960" y="526284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407" name="CustomShape 24"/>
          <p:cNvSpPr/>
          <p:nvPr/>
        </p:nvSpPr>
        <p:spPr>
          <a:xfrm>
            <a:off x="867240" y="5529600"/>
            <a:ext cx="260892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Inheritance in Hibernate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408" name="CustomShape 25"/>
          <p:cNvSpPr/>
          <p:nvPr/>
        </p:nvSpPr>
        <p:spPr>
          <a:xfrm>
            <a:off x="547200" y="5575320"/>
            <a:ext cx="248760" cy="9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763"/>
              </a:lnSpc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</p:txBody>
      </p:sp>
      <p:sp>
        <p:nvSpPr>
          <p:cNvPr id="1409" name="CustomShape 26"/>
          <p:cNvSpPr/>
          <p:nvPr/>
        </p:nvSpPr>
        <p:spPr>
          <a:xfrm>
            <a:off x="1187280" y="5811480"/>
            <a:ext cx="229968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Single </a:t>
            </a:r>
            <a:r>
              <a:rPr b="1" lang="en-IN" sz="1400" spc="-35" strike="noStrike">
                <a:solidFill>
                  <a:srgbClr val="000000"/>
                </a:solidFill>
                <a:latin typeface="DLHAQU+DejaVu Sans Bold"/>
                <a:ea typeface="DejaVu Sans"/>
              </a:rPr>
              <a:t>Table</a:t>
            </a:r>
            <a:r>
              <a:rPr b="1" lang="en-IN" sz="1400" spc="26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Strategy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410" name="CustomShape 27"/>
          <p:cNvSpPr/>
          <p:nvPr/>
        </p:nvSpPr>
        <p:spPr>
          <a:xfrm>
            <a:off x="912960" y="584820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411" name="CustomShape 28"/>
          <p:cNvSpPr/>
          <p:nvPr/>
        </p:nvSpPr>
        <p:spPr>
          <a:xfrm>
            <a:off x="1187280" y="6094440"/>
            <a:ext cx="260280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35" strike="noStrike">
                <a:solidFill>
                  <a:srgbClr val="000000"/>
                </a:solidFill>
                <a:latin typeface="DLHAQU+DejaVu Sans Bold"/>
                <a:ea typeface="DejaVu Sans"/>
              </a:rPr>
              <a:t>Table</a:t>
            </a:r>
            <a:r>
              <a:rPr b="1" lang="en-IN" sz="1400" spc="26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Per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Class Strategy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412" name="CustomShape 29"/>
          <p:cNvSpPr/>
          <p:nvPr/>
        </p:nvSpPr>
        <p:spPr>
          <a:xfrm>
            <a:off x="912960" y="613152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413" name="CustomShape 30"/>
          <p:cNvSpPr/>
          <p:nvPr/>
        </p:nvSpPr>
        <p:spPr>
          <a:xfrm>
            <a:off x="912960" y="641484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414" name="CustomShape 31"/>
          <p:cNvSpPr/>
          <p:nvPr/>
        </p:nvSpPr>
        <p:spPr>
          <a:xfrm>
            <a:off x="1187280" y="6337080"/>
            <a:ext cx="4898520" cy="4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marL="189360"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  <a:p>
            <a:pPr marL="189360">
              <a:lnSpc>
                <a:spcPts val="1630"/>
              </a:lnSpc>
              <a:spcBef>
                <a:spcPts val="51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Joined Strategy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6" name="CustomShape 2"/>
          <p:cNvSpPr/>
          <p:nvPr/>
        </p:nvSpPr>
        <p:spPr>
          <a:xfrm>
            <a:off x="702360" y="428760"/>
            <a:ext cx="475632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32" strike="noStrike">
                <a:solidFill>
                  <a:srgbClr val="775f55"/>
                </a:solidFill>
                <a:latin typeface="AJJWSF+DejaVu Sans"/>
                <a:ea typeface="DejaVu Sans"/>
              </a:rPr>
              <a:t>Workshop</a:t>
            </a:r>
            <a:r>
              <a:rPr b="0" lang="en-IN" sz="4400" spc="21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topics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417" name="CustomShape 3"/>
          <p:cNvSpPr/>
          <p:nvPr/>
        </p:nvSpPr>
        <p:spPr>
          <a:xfrm>
            <a:off x="867240" y="1629360"/>
            <a:ext cx="234792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Hibernate-What it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is ?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418" name="CustomShape 4"/>
          <p:cNvSpPr/>
          <p:nvPr/>
        </p:nvSpPr>
        <p:spPr>
          <a:xfrm>
            <a:off x="547200" y="1675080"/>
            <a:ext cx="248760" cy="3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763"/>
              </a:lnSpc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565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</p:txBody>
      </p:sp>
      <p:sp>
        <p:nvSpPr>
          <p:cNvPr id="1419" name="CustomShape 5"/>
          <p:cNvSpPr/>
          <p:nvPr/>
        </p:nvSpPr>
        <p:spPr>
          <a:xfrm>
            <a:off x="4878000" y="1773360"/>
            <a:ext cx="347688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HQL and</a:t>
            </a:r>
            <a:r>
              <a:rPr b="1" lang="en-IN" sz="1600" spc="-12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the</a:t>
            </a:r>
            <a:r>
              <a:rPr b="1" lang="en-IN" sz="1600" spc="-15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Query Object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420" name="CustomShape 6"/>
          <p:cNvSpPr/>
          <p:nvPr/>
        </p:nvSpPr>
        <p:spPr>
          <a:xfrm>
            <a:off x="867240" y="1931400"/>
            <a:ext cx="167760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29" strike="noStrike">
                <a:solidFill>
                  <a:srgbClr val="000000"/>
                </a:solidFill>
                <a:latin typeface="DLHAQU+DejaVu Sans Bold"/>
                <a:ea typeface="DejaVu Sans"/>
              </a:rPr>
              <a:t>JPA-</a:t>
            </a:r>
            <a:r>
              <a:rPr b="1" lang="en-IN" sz="1400" spc="29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What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it is?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421" name="CustomShape 7"/>
          <p:cNvSpPr/>
          <p:nvPr/>
        </p:nvSpPr>
        <p:spPr>
          <a:xfrm>
            <a:off x="5335200" y="2058120"/>
            <a:ext cx="3423600" cy="51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Select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and 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Pagination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in</a:t>
            </a:r>
            <a:r>
              <a:rPr b="0" lang="en-IN" sz="16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HQL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860"/>
              </a:lnSpc>
              <a:spcBef>
                <a:spcPts val="317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Named Quarries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422" name="CustomShape 8"/>
          <p:cNvSpPr/>
          <p:nvPr/>
        </p:nvSpPr>
        <p:spPr>
          <a:xfrm>
            <a:off x="867240" y="2235960"/>
            <a:ext cx="196272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ORM and</a:t>
            </a:r>
            <a:r>
              <a:rPr b="1" lang="en-IN" sz="1600" spc="-15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Issues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423" name="CustomShape 9"/>
          <p:cNvSpPr/>
          <p:nvPr/>
        </p:nvSpPr>
        <p:spPr>
          <a:xfrm>
            <a:off x="547200" y="2286360"/>
            <a:ext cx="263160" cy="222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73"/>
              </a:lnSpc>
            </a:pPr>
            <a:r>
              <a:rPr b="0" lang="en-IN" sz="9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9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33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6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9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9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565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07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9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</p:txBody>
      </p:sp>
      <p:sp>
        <p:nvSpPr>
          <p:cNvPr id="1424" name="CustomShape 10"/>
          <p:cNvSpPr/>
          <p:nvPr/>
        </p:nvSpPr>
        <p:spPr>
          <a:xfrm>
            <a:off x="867240" y="2565360"/>
            <a:ext cx="3427200" cy="81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Hello World</a:t>
            </a:r>
            <a:r>
              <a:rPr b="1" lang="en-IN" sz="1400" spc="9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CRUD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799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Primary </a:t>
            </a:r>
            <a:r>
              <a:rPr b="1" lang="en-IN" sz="1400" spc="-15" strike="noStrike">
                <a:solidFill>
                  <a:srgbClr val="000000"/>
                </a:solidFill>
                <a:latin typeface="DLHAQU+DejaVu Sans Bold"/>
                <a:ea typeface="DejaVu Sans"/>
              </a:rPr>
              <a:t>key</a:t>
            </a:r>
            <a:r>
              <a:rPr b="1" lang="en-IN" sz="1400" spc="7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generation strategy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751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More annotations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425" name="CustomShape 11"/>
          <p:cNvSpPr/>
          <p:nvPr/>
        </p:nvSpPr>
        <p:spPr>
          <a:xfrm>
            <a:off x="5335200" y="2639160"/>
            <a:ext cx="336960" cy="18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454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426" name="CustomShape 12"/>
          <p:cNvSpPr/>
          <p:nvPr/>
        </p:nvSpPr>
        <p:spPr>
          <a:xfrm>
            <a:off x="5678280" y="2626200"/>
            <a:ext cx="128520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Criteria API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427" name="CustomShape 13"/>
          <p:cNvSpPr/>
          <p:nvPr/>
        </p:nvSpPr>
        <p:spPr>
          <a:xfrm>
            <a:off x="4878000" y="3206880"/>
            <a:ext cx="336960" cy="103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454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454"/>
              </a:lnSpc>
              <a:spcBef>
                <a:spcPts val="5247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428" name="CustomShape 14"/>
          <p:cNvSpPr/>
          <p:nvPr/>
        </p:nvSpPr>
        <p:spPr>
          <a:xfrm>
            <a:off x="5290920" y="3192480"/>
            <a:ext cx="2793240" cy="107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caching</a:t>
            </a:r>
            <a:endParaRPr b="0" lang="en-IN" sz="1600" spc="-1" strike="noStrike">
              <a:latin typeface="Arial"/>
            </a:endParaRPr>
          </a:p>
          <a:p>
            <a:pPr marL="44280">
              <a:lnSpc>
                <a:spcPts val="1860"/>
              </a:lnSpc>
              <a:spcBef>
                <a:spcPts val="329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26" strike="noStrike">
                <a:solidFill>
                  <a:srgbClr val="000000"/>
                </a:solidFill>
                <a:latin typeface="AJJWSF+DejaVu Sans"/>
                <a:ea typeface="DejaVu Sans"/>
              </a:rPr>
              <a:t>First</a:t>
            </a:r>
            <a:r>
              <a:rPr b="0" lang="en-IN" sz="1600" spc="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Level</a:t>
            </a:r>
            <a:endParaRPr b="0" lang="en-IN" sz="1600" spc="-1" strike="noStrike">
              <a:latin typeface="Arial"/>
            </a:endParaRPr>
          </a:p>
          <a:p>
            <a:pPr marL="44280">
              <a:lnSpc>
                <a:spcPts val="1860"/>
              </a:lnSpc>
              <a:spcBef>
                <a:spcPts val="320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Second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Level Cache</a:t>
            </a:r>
            <a:endParaRPr b="0" lang="en-IN" sz="1600" spc="-1" strike="noStrike">
              <a:latin typeface="Arial"/>
            </a:endParaRPr>
          </a:p>
          <a:p>
            <a:pPr marL="44280">
              <a:lnSpc>
                <a:spcPts val="1860"/>
              </a:lnSpc>
              <a:spcBef>
                <a:spcPts val="369"/>
              </a:spcBef>
            </a:pP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optimization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429" name="CustomShape 15"/>
          <p:cNvSpPr/>
          <p:nvPr/>
        </p:nvSpPr>
        <p:spPr>
          <a:xfrm>
            <a:off x="867240" y="3472200"/>
            <a:ext cx="2814480" cy="82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Object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life cycle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799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Architecture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788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Component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430" name="CustomShape 16"/>
          <p:cNvSpPr/>
          <p:nvPr/>
        </p:nvSpPr>
        <p:spPr>
          <a:xfrm>
            <a:off x="4878000" y="4327560"/>
            <a:ext cx="366768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ff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ff0000"/>
                </a:solidFill>
                <a:latin typeface="Times New Roman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ff0000"/>
                </a:solidFill>
                <a:latin typeface="DLHAQU+DejaVu Sans Bold"/>
                <a:ea typeface="DejaVu Sans"/>
              </a:rPr>
              <a:t>Hibernate</a:t>
            </a:r>
            <a:r>
              <a:rPr b="1" lang="en-IN" sz="1600" spc="-12" strike="noStrike">
                <a:solidFill>
                  <a:srgbClr val="ff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ff0000"/>
                </a:solidFill>
                <a:latin typeface="DLHAQU+DejaVu Sans Bold"/>
                <a:ea typeface="DejaVu Sans"/>
              </a:rPr>
              <a:t>Batch Processing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431" name="CustomShape 17"/>
          <p:cNvSpPr/>
          <p:nvPr/>
        </p:nvSpPr>
        <p:spPr>
          <a:xfrm>
            <a:off x="867240" y="4377600"/>
            <a:ext cx="19227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Relation 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432" name="CustomShape 18"/>
          <p:cNvSpPr/>
          <p:nvPr/>
        </p:nvSpPr>
        <p:spPr>
          <a:xfrm>
            <a:off x="1187280" y="4660920"/>
            <a:ext cx="235368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Many-to-one 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433" name="CustomShape 19"/>
          <p:cNvSpPr/>
          <p:nvPr/>
        </p:nvSpPr>
        <p:spPr>
          <a:xfrm>
            <a:off x="912960" y="469764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434" name="CustomShape 20"/>
          <p:cNvSpPr/>
          <p:nvPr/>
        </p:nvSpPr>
        <p:spPr>
          <a:xfrm>
            <a:off x="1187280" y="4943880"/>
            <a:ext cx="218340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one-to-one 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435" name="CustomShape 21"/>
          <p:cNvSpPr/>
          <p:nvPr/>
        </p:nvSpPr>
        <p:spPr>
          <a:xfrm>
            <a:off x="912960" y="497952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436" name="CustomShape 22"/>
          <p:cNvSpPr/>
          <p:nvPr/>
        </p:nvSpPr>
        <p:spPr>
          <a:xfrm>
            <a:off x="1187280" y="5227200"/>
            <a:ext cx="252504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Many-to-Many 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437" name="CustomShape 23"/>
          <p:cNvSpPr/>
          <p:nvPr/>
        </p:nvSpPr>
        <p:spPr>
          <a:xfrm>
            <a:off x="912960" y="526284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438" name="CustomShape 24"/>
          <p:cNvSpPr/>
          <p:nvPr/>
        </p:nvSpPr>
        <p:spPr>
          <a:xfrm>
            <a:off x="867240" y="5529600"/>
            <a:ext cx="260892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Inheritance in Hibernate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439" name="CustomShape 25"/>
          <p:cNvSpPr/>
          <p:nvPr/>
        </p:nvSpPr>
        <p:spPr>
          <a:xfrm>
            <a:off x="547200" y="5575320"/>
            <a:ext cx="248760" cy="9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763"/>
              </a:lnSpc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</p:txBody>
      </p:sp>
      <p:sp>
        <p:nvSpPr>
          <p:cNvPr id="1440" name="CustomShape 26"/>
          <p:cNvSpPr/>
          <p:nvPr/>
        </p:nvSpPr>
        <p:spPr>
          <a:xfrm>
            <a:off x="1187280" y="5811480"/>
            <a:ext cx="229968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Single </a:t>
            </a:r>
            <a:r>
              <a:rPr b="1" lang="en-IN" sz="1400" spc="-35" strike="noStrike">
                <a:solidFill>
                  <a:srgbClr val="000000"/>
                </a:solidFill>
                <a:latin typeface="DLHAQU+DejaVu Sans Bold"/>
                <a:ea typeface="DejaVu Sans"/>
              </a:rPr>
              <a:t>Table</a:t>
            </a:r>
            <a:r>
              <a:rPr b="1" lang="en-IN" sz="1400" spc="26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Strategy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441" name="CustomShape 27"/>
          <p:cNvSpPr/>
          <p:nvPr/>
        </p:nvSpPr>
        <p:spPr>
          <a:xfrm>
            <a:off x="912960" y="584820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442" name="CustomShape 28"/>
          <p:cNvSpPr/>
          <p:nvPr/>
        </p:nvSpPr>
        <p:spPr>
          <a:xfrm>
            <a:off x="1187280" y="6094440"/>
            <a:ext cx="260280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35" strike="noStrike">
                <a:solidFill>
                  <a:srgbClr val="000000"/>
                </a:solidFill>
                <a:latin typeface="DLHAQU+DejaVu Sans Bold"/>
                <a:ea typeface="DejaVu Sans"/>
              </a:rPr>
              <a:t>Table</a:t>
            </a:r>
            <a:r>
              <a:rPr b="1" lang="en-IN" sz="1400" spc="26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Per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Class Strategy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443" name="CustomShape 29"/>
          <p:cNvSpPr/>
          <p:nvPr/>
        </p:nvSpPr>
        <p:spPr>
          <a:xfrm>
            <a:off x="912960" y="613152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444" name="CustomShape 30"/>
          <p:cNvSpPr/>
          <p:nvPr/>
        </p:nvSpPr>
        <p:spPr>
          <a:xfrm>
            <a:off x="912960" y="641484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445" name="CustomShape 31"/>
          <p:cNvSpPr/>
          <p:nvPr/>
        </p:nvSpPr>
        <p:spPr>
          <a:xfrm>
            <a:off x="1187280" y="6337080"/>
            <a:ext cx="4898520" cy="4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marL="189360"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  <a:p>
            <a:pPr marL="189360">
              <a:lnSpc>
                <a:spcPts val="1630"/>
              </a:lnSpc>
              <a:spcBef>
                <a:spcPts val="51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Joined Strategy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CustomShape 1"/>
          <p:cNvSpPr/>
          <p:nvPr/>
        </p:nvSpPr>
        <p:spPr>
          <a:xfrm>
            <a:off x="1008000" y="2033280"/>
            <a:ext cx="6796800" cy="171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8000" spc="-1" strike="noStrike">
                <a:solidFill>
                  <a:srgbClr val="000000"/>
                </a:solidFill>
                <a:latin typeface="Calibri"/>
                <a:ea typeface="DejaVu Sans"/>
              </a:rPr>
              <a:t>JPA</a:t>
            </a:r>
            <a:endParaRPr b="0" lang="en-IN" sz="8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8" name="CustomShape 2"/>
          <p:cNvSpPr/>
          <p:nvPr/>
        </p:nvSpPr>
        <p:spPr>
          <a:xfrm>
            <a:off x="702360" y="428760"/>
            <a:ext cx="133200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75" strike="noStrike">
                <a:solidFill>
                  <a:srgbClr val="775f55"/>
                </a:solidFill>
                <a:latin typeface="DejaVu Sans"/>
                <a:ea typeface="DejaVu Sans"/>
              </a:rPr>
              <a:t>JPA?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449" name="CustomShape 3"/>
          <p:cNvSpPr/>
          <p:nvPr/>
        </p:nvSpPr>
        <p:spPr>
          <a:xfrm>
            <a:off x="887760" y="1661400"/>
            <a:ext cx="1458000" cy="24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956"/>
              </a:lnSpc>
            </a:pPr>
            <a:r>
              <a:rPr b="0" lang="en-IN" sz="1700" spc="-12" strike="noStrike">
                <a:solidFill>
                  <a:srgbClr val="ff0000"/>
                </a:solidFill>
                <a:latin typeface="DejaVu Sans"/>
                <a:ea typeface="DejaVu Sans"/>
              </a:rPr>
              <a:t>What</a:t>
            </a:r>
            <a:r>
              <a:rPr b="0" lang="en-IN" sz="1700" spc="-1" strike="noStrike">
                <a:solidFill>
                  <a:srgbClr val="ff0000"/>
                </a:solidFill>
                <a:latin typeface="DejaVu Sans"/>
                <a:ea typeface="DejaVu Sans"/>
              </a:rPr>
              <a:t> is</a:t>
            </a:r>
            <a:r>
              <a:rPr b="0" lang="en-IN" sz="1700" spc="-15" strike="noStrike">
                <a:solidFill>
                  <a:srgbClr val="ff0000"/>
                </a:solidFill>
                <a:latin typeface="DejaVu Sans"/>
                <a:ea typeface="DejaVu Sans"/>
              </a:rPr>
              <a:t> </a:t>
            </a:r>
            <a:r>
              <a:rPr b="0" lang="en-IN" sz="1700" spc="-35" strike="noStrike">
                <a:solidFill>
                  <a:srgbClr val="ff0000"/>
                </a:solidFill>
                <a:latin typeface="DejaVu Sans"/>
                <a:ea typeface="DejaVu Sans"/>
              </a:rPr>
              <a:t>JPA?</a:t>
            </a:r>
            <a:endParaRPr b="0" lang="en-IN" sz="1700" spc="-1" strike="noStrike">
              <a:latin typeface="Arial"/>
            </a:endParaRPr>
          </a:p>
        </p:txBody>
      </p:sp>
      <p:sp>
        <p:nvSpPr>
          <p:cNvPr id="1450" name="CustomShape 4"/>
          <p:cNvSpPr/>
          <p:nvPr/>
        </p:nvSpPr>
        <p:spPr>
          <a:xfrm>
            <a:off x="702360" y="1697040"/>
            <a:ext cx="262080" cy="15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205"/>
              </a:lnSpc>
            </a:pPr>
            <a:r>
              <a:rPr b="0" lang="en-IN" sz="1000" spc="-1" strike="noStrike">
                <a:solidFill>
                  <a:srgbClr val="dd8047"/>
                </a:solidFill>
                <a:latin typeface="IIEBGE+OpenSymbol"/>
                <a:ea typeface="DejaVu Sans"/>
              </a:rPr>
              <a:t>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451" name="CustomShape 5"/>
          <p:cNvSpPr/>
          <p:nvPr/>
        </p:nvSpPr>
        <p:spPr>
          <a:xfrm>
            <a:off x="914400" y="1958040"/>
            <a:ext cx="6741000" cy="75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757"/>
              </a:lnSpc>
            </a:pPr>
            <a:r>
              <a:rPr b="0" lang="en-IN" sz="1600" spc="-1" strike="noStrike" baseline="20000">
                <a:solidFill>
                  <a:srgbClr val="94b6d2"/>
                </a:solidFill>
                <a:latin typeface="IIEBGE+OpenSymbol"/>
                <a:ea typeface="DejaVu Sans"/>
              </a:rPr>
              <a:t></a:t>
            </a:r>
            <a:r>
              <a:rPr b="0" lang="en-IN" sz="1600" spc="420" strike="noStrike" baseline="20000">
                <a:solidFill>
                  <a:srgbClr val="94b6d2"/>
                </a:solidFill>
                <a:latin typeface="Times New Roman"/>
                <a:ea typeface="DejaVu Sans"/>
              </a:rPr>
              <a:t> </a:t>
            </a:r>
            <a:r>
              <a:rPr b="0" lang="en-IN" sz="1500" spc="-1" strike="noStrike">
                <a:solidFill>
                  <a:srgbClr val="000000"/>
                </a:solidFill>
                <a:latin typeface="DejaVu Sans"/>
                <a:ea typeface="DejaVu Sans"/>
              </a:rPr>
              <a:t>JSR</a:t>
            </a:r>
            <a:r>
              <a:rPr b="0" lang="en-IN" sz="1500" spc="7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1500" spc="-1" strike="noStrike">
                <a:solidFill>
                  <a:srgbClr val="000000"/>
                </a:solidFill>
                <a:latin typeface="DejaVu Sans"/>
                <a:ea typeface="DejaVu Sans"/>
              </a:rPr>
              <a:t>220, JSR-317</a:t>
            </a:r>
            <a:r>
              <a:rPr b="0" lang="en-IN" sz="1500" spc="7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1500" spc="-1" strike="noStrike">
                <a:solidFill>
                  <a:srgbClr val="000000"/>
                </a:solidFill>
                <a:latin typeface="DejaVu Sans"/>
                <a:ea typeface="DejaVu Sans"/>
              </a:rPr>
              <a:t>,Java Persistence</a:t>
            </a:r>
            <a:r>
              <a:rPr b="0" lang="en-IN" sz="1500" spc="9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1500" spc="-1" strike="noStrike">
                <a:solidFill>
                  <a:srgbClr val="000000"/>
                </a:solidFill>
                <a:latin typeface="DejaVu Sans"/>
                <a:ea typeface="DejaVu Sans"/>
              </a:rPr>
              <a:t>2.0</a:t>
            </a:r>
            <a:endParaRPr b="0" lang="en-IN" sz="1500" spc="-1" strike="noStrike">
              <a:latin typeface="Arial"/>
            </a:endParaRPr>
          </a:p>
          <a:p>
            <a:pPr>
              <a:lnSpc>
                <a:spcPts val="1757"/>
              </a:lnSpc>
              <a:spcBef>
                <a:spcPts val="323"/>
              </a:spcBef>
            </a:pPr>
            <a:r>
              <a:rPr b="0" lang="en-IN" sz="1600" spc="-1" strike="noStrike" baseline="20000">
                <a:solidFill>
                  <a:srgbClr val="94b6d2"/>
                </a:solidFill>
                <a:latin typeface="IIEBGE+OpenSymbol"/>
                <a:ea typeface="DejaVu Sans"/>
              </a:rPr>
              <a:t></a:t>
            </a:r>
            <a:r>
              <a:rPr b="0" lang="en-IN" sz="1600" spc="420" strike="noStrike" baseline="20000">
                <a:solidFill>
                  <a:srgbClr val="94b6d2"/>
                </a:solidFill>
                <a:latin typeface="Times New Roman"/>
                <a:ea typeface="DejaVu Sans"/>
              </a:rPr>
              <a:t> </a:t>
            </a:r>
            <a:r>
              <a:rPr b="0" lang="en-IN" sz="1500" spc="-1" strike="noStrike">
                <a:solidFill>
                  <a:srgbClr val="000000"/>
                </a:solidFill>
                <a:latin typeface="DejaVu Sans"/>
                <a:ea typeface="DejaVu Sans"/>
              </a:rPr>
              <a:t>Speciﬁcation implemented by : Hibernate</a:t>
            </a:r>
            <a:r>
              <a:rPr b="0" lang="en-IN" sz="1500" spc="7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1500" spc="-1" strike="noStrike">
                <a:solidFill>
                  <a:srgbClr val="000000"/>
                </a:solidFill>
                <a:latin typeface="DejaVu Sans"/>
                <a:ea typeface="DejaVu Sans"/>
              </a:rPr>
              <a:t>, eclipseLink, topLink etc</a:t>
            </a:r>
            <a:endParaRPr b="0" lang="en-IN" sz="1500" spc="-1" strike="noStrike">
              <a:latin typeface="Arial"/>
            </a:endParaRPr>
          </a:p>
          <a:p>
            <a:pPr>
              <a:lnSpc>
                <a:spcPts val="1757"/>
              </a:lnSpc>
              <a:spcBef>
                <a:spcPts val="332"/>
              </a:spcBef>
            </a:pPr>
            <a:r>
              <a:rPr b="0" lang="en-IN" sz="1600" spc="-1" strike="noStrike" baseline="20000">
                <a:solidFill>
                  <a:srgbClr val="94b6d2"/>
                </a:solidFill>
                <a:latin typeface="IIEBGE+OpenSymbol"/>
                <a:ea typeface="DejaVu Sans"/>
              </a:rPr>
              <a:t></a:t>
            </a:r>
            <a:r>
              <a:rPr b="0" lang="en-IN" sz="1600" spc="420" strike="noStrike" baseline="20000">
                <a:solidFill>
                  <a:srgbClr val="94b6d2"/>
                </a:solidFill>
                <a:latin typeface="Times New Roman"/>
                <a:ea typeface="DejaVu Sans"/>
              </a:rPr>
              <a:t> </a:t>
            </a:r>
            <a:r>
              <a:rPr b="0" lang="en-IN" sz="1500" spc="-38" strike="noStrike">
                <a:solidFill>
                  <a:srgbClr val="000000"/>
                </a:solidFill>
                <a:latin typeface="DejaVu Sans"/>
                <a:ea typeface="DejaVu Sans"/>
              </a:rPr>
              <a:t>JPA</a:t>
            </a:r>
            <a:r>
              <a:rPr b="0" lang="en-IN" sz="1500" spc="43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1500" spc="-1" strike="noStrike">
                <a:solidFill>
                  <a:srgbClr val="000000"/>
                </a:solidFill>
                <a:latin typeface="DejaVu Sans"/>
                <a:ea typeface="DejaVu Sans"/>
              </a:rPr>
              <a:t>abstraction above JDBC</a:t>
            </a:r>
            <a:endParaRPr b="0" lang="en-IN" sz="1500" spc="-1" strike="noStrike">
              <a:latin typeface="Arial"/>
            </a:endParaRPr>
          </a:p>
        </p:txBody>
      </p:sp>
      <p:sp>
        <p:nvSpPr>
          <p:cNvPr id="1452" name="CustomShape 6"/>
          <p:cNvSpPr/>
          <p:nvPr/>
        </p:nvSpPr>
        <p:spPr>
          <a:xfrm>
            <a:off x="914400" y="2772360"/>
            <a:ext cx="3183840" cy="22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757"/>
              </a:lnSpc>
            </a:pPr>
            <a:r>
              <a:rPr b="0" lang="en-IN" sz="1600" spc="-1" strike="noStrike" baseline="20000">
                <a:solidFill>
                  <a:srgbClr val="94b6d2"/>
                </a:solidFill>
                <a:latin typeface="IIEBGE+OpenSymbol"/>
                <a:ea typeface="DejaVu Sans"/>
              </a:rPr>
              <a:t></a:t>
            </a:r>
            <a:r>
              <a:rPr b="0" lang="en-IN" sz="1600" spc="420" strike="noStrike" baseline="20000">
                <a:solidFill>
                  <a:srgbClr val="94b6d2"/>
                </a:solidFill>
                <a:latin typeface="Times New Roman"/>
                <a:ea typeface="DejaVu Sans"/>
              </a:rPr>
              <a:t> </a:t>
            </a:r>
            <a:r>
              <a:rPr b="1" lang="en-IN" sz="1500" spc="-1" strike="noStrike">
                <a:solidFill>
                  <a:srgbClr val="000000"/>
                </a:solidFill>
                <a:latin typeface="DejaVu Sans"/>
                <a:ea typeface="DejaVu Sans"/>
              </a:rPr>
              <a:t>javax.persistence package</a:t>
            </a:r>
            <a:endParaRPr b="0" lang="en-IN" sz="1500" spc="-1" strike="noStrike">
              <a:latin typeface="Arial"/>
            </a:endParaRPr>
          </a:p>
        </p:txBody>
      </p:sp>
      <p:sp>
        <p:nvSpPr>
          <p:cNvPr id="1453" name="CustomShape 7"/>
          <p:cNvSpPr/>
          <p:nvPr/>
        </p:nvSpPr>
        <p:spPr>
          <a:xfrm>
            <a:off x="887760" y="3365640"/>
            <a:ext cx="2175120" cy="24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956"/>
              </a:lnSpc>
            </a:pPr>
            <a:r>
              <a:rPr b="0" lang="en-IN" sz="1700" spc="-1" strike="noStrike">
                <a:solidFill>
                  <a:srgbClr val="ff0000"/>
                </a:solidFill>
                <a:latin typeface="DejaVu Sans"/>
                <a:ea typeface="DejaVu Sans"/>
              </a:rPr>
              <a:t>Component </a:t>
            </a:r>
            <a:r>
              <a:rPr b="0" lang="en-IN" sz="1700" spc="-12" strike="noStrike">
                <a:solidFill>
                  <a:srgbClr val="ff0000"/>
                </a:solidFill>
                <a:latin typeface="DejaVu Sans"/>
                <a:ea typeface="DejaVu Sans"/>
              </a:rPr>
              <a:t>of</a:t>
            </a:r>
            <a:r>
              <a:rPr b="0" lang="en-IN" sz="1700" spc="-1" strike="noStrike">
                <a:solidFill>
                  <a:srgbClr val="ff0000"/>
                </a:solidFill>
                <a:latin typeface="DejaVu Sans"/>
                <a:ea typeface="DejaVu Sans"/>
              </a:rPr>
              <a:t> </a:t>
            </a:r>
            <a:r>
              <a:rPr b="0" lang="en-IN" sz="1700" spc="-35" strike="noStrike">
                <a:solidFill>
                  <a:srgbClr val="ff0000"/>
                </a:solidFill>
                <a:latin typeface="DejaVu Sans"/>
                <a:ea typeface="DejaVu Sans"/>
              </a:rPr>
              <a:t>JPA?</a:t>
            </a:r>
            <a:endParaRPr b="0" lang="en-IN" sz="1700" spc="-1" strike="noStrike">
              <a:latin typeface="Arial"/>
            </a:endParaRPr>
          </a:p>
        </p:txBody>
      </p:sp>
      <p:sp>
        <p:nvSpPr>
          <p:cNvPr id="1454" name="CustomShape 8"/>
          <p:cNvSpPr/>
          <p:nvPr/>
        </p:nvSpPr>
        <p:spPr>
          <a:xfrm>
            <a:off x="702360" y="3399840"/>
            <a:ext cx="262080" cy="15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205"/>
              </a:lnSpc>
            </a:pPr>
            <a:r>
              <a:rPr b="0" lang="en-IN" sz="1000" spc="-1" strike="noStrike">
                <a:solidFill>
                  <a:srgbClr val="dd8047"/>
                </a:solidFill>
                <a:latin typeface="IIEBGE+OpenSymbol"/>
                <a:ea typeface="DejaVu Sans"/>
              </a:rPr>
              <a:t>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455" name="CustomShape 9"/>
          <p:cNvSpPr/>
          <p:nvPr/>
        </p:nvSpPr>
        <p:spPr>
          <a:xfrm>
            <a:off x="914400" y="3661200"/>
            <a:ext cx="761040" cy="22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757"/>
              </a:lnSpc>
            </a:pPr>
            <a:r>
              <a:rPr b="0" lang="en-IN" sz="1600" spc="-1" strike="noStrike" baseline="20000">
                <a:solidFill>
                  <a:srgbClr val="94b6d2"/>
                </a:solidFill>
                <a:latin typeface="IIEBGE+OpenSymbol"/>
                <a:ea typeface="DejaVu Sans"/>
              </a:rPr>
              <a:t></a:t>
            </a:r>
            <a:r>
              <a:rPr b="0" lang="en-IN" sz="1600" spc="420" strike="noStrike" baseline="20000">
                <a:solidFill>
                  <a:srgbClr val="94b6d2"/>
                </a:solidFill>
                <a:latin typeface="Times New Roman"/>
                <a:ea typeface="DejaVu Sans"/>
              </a:rPr>
              <a:t> </a:t>
            </a:r>
            <a:r>
              <a:rPr b="0" lang="en-IN" sz="1500" spc="-1" strike="noStrike">
                <a:solidFill>
                  <a:srgbClr val="000000"/>
                </a:solidFill>
                <a:latin typeface="DejaVu Sans"/>
                <a:ea typeface="DejaVu Sans"/>
              </a:rPr>
              <a:t>ORM</a:t>
            </a:r>
            <a:endParaRPr b="0" lang="en-IN" sz="1500" spc="-1" strike="noStrike">
              <a:latin typeface="Arial"/>
            </a:endParaRPr>
          </a:p>
        </p:txBody>
      </p:sp>
      <p:sp>
        <p:nvSpPr>
          <p:cNvPr id="1456" name="CustomShape 10"/>
          <p:cNvSpPr/>
          <p:nvPr/>
        </p:nvSpPr>
        <p:spPr>
          <a:xfrm>
            <a:off x="914400" y="3933000"/>
            <a:ext cx="3856680" cy="48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757"/>
              </a:lnSpc>
            </a:pPr>
            <a:r>
              <a:rPr b="0" lang="en-IN" sz="1600" spc="-1" strike="noStrike" baseline="20000">
                <a:solidFill>
                  <a:srgbClr val="94b6d2"/>
                </a:solidFill>
                <a:latin typeface="IIEBGE+OpenSymbol"/>
                <a:ea typeface="DejaVu Sans"/>
              </a:rPr>
              <a:t></a:t>
            </a:r>
            <a:r>
              <a:rPr b="0" lang="en-IN" sz="1600" spc="420" strike="noStrike" baseline="20000">
                <a:solidFill>
                  <a:srgbClr val="94b6d2"/>
                </a:solidFill>
                <a:latin typeface="Times New Roman"/>
                <a:ea typeface="DejaVu Sans"/>
              </a:rPr>
              <a:t> </a:t>
            </a:r>
            <a:r>
              <a:rPr b="0" lang="en-IN" sz="1500" spc="-1" strike="noStrike">
                <a:solidFill>
                  <a:srgbClr val="000000"/>
                </a:solidFill>
                <a:latin typeface="DejaVu Sans"/>
                <a:ea typeface="DejaVu Sans"/>
              </a:rPr>
              <a:t>Entity manager API </a:t>
            </a:r>
            <a:r>
              <a:rPr b="0" lang="en-IN" sz="1500" spc="4" strike="noStrike">
                <a:solidFill>
                  <a:srgbClr val="000000"/>
                </a:solidFill>
                <a:latin typeface="DejaVu Sans"/>
                <a:ea typeface="DejaVu Sans"/>
              </a:rPr>
              <a:t>CRUD</a:t>
            </a:r>
            <a:r>
              <a:rPr b="0" lang="en-IN" sz="1500" spc="-1" strike="noStrike">
                <a:solidFill>
                  <a:srgbClr val="000000"/>
                </a:solidFill>
                <a:latin typeface="DejaVu Sans"/>
                <a:ea typeface="DejaVu Sans"/>
              </a:rPr>
              <a:t> operations</a:t>
            </a:r>
            <a:endParaRPr b="0" lang="en-IN" sz="1500" spc="-1" strike="noStrike">
              <a:latin typeface="Arial"/>
            </a:endParaRPr>
          </a:p>
          <a:p>
            <a:pPr marL="159840">
              <a:lnSpc>
                <a:spcPts val="1757"/>
              </a:lnSpc>
              <a:spcBef>
                <a:spcPts val="323"/>
              </a:spcBef>
            </a:pPr>
            <a:r>
              <a:rPr b="0" lang="en-IN" sz="1500" spc="-1" strike="noStrike">
                <a:solidFill>
                  <a:srgbClr val="000000"/>
                </a:solidFill>
                <a:latin typeface="DejaVu Sans"/>
                <a:ea typeface="DejaVu Sans"/>
              </a:rPr>
              <a:t>JPQL</a:t>
            </a:r>
            <a:endParaRPr b="0" lang="en-IN" sz="1500" spc="-1" strike="noStrike">
              <a:latin typeface="Arial"/>
            </a:endParaRPr>
          </a:p>
        </p:txBody>
      </p:sp>
      <p:sp>
        <p:nvSpPr>
          <p:cNvPr id="1457" name="CustomShape 11"/>
          <p:cNvSpPr/>
          <p:nvPr/>
        </p:nvSpPr>
        <p:spPr>
          <a:xfrm>
            <a:off x="914400" y="4223520"/>
            <a:ext cx="205560" cy="16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278"/>
              </a:lnSpc>
            </a:pPr>
            <a:r>
              <a:rPr b="0" lang="en-IN" sz="1050" spc="-1" strike="noStrike">
                <a:solidFill>
                  <a:srgbClr val="94b6d2"/>
                </a:solidFill>
                <a:latin typeface="IIEBGE+OpenSymbol"/>
                <a:ea typeface="DejaVu Sans"/>
              </a:rPr>
              <a:t></a:t>
            </a:r>
            <a:endParaRPr b="0" lang="en-IN" sz="1050" spc="-1" strike="noStrike">
              <a:latin typeface="Arial"/>
            </a:endParaRPr>
          </a:p>
        </p:txBody>
      </p:sp>
      <p:sp>
        <p:nvSpPr>
          <p:cNvPr id="1458" name="CustomShape 12"/>
          <p:cNvSpPr/>
          <p:nvPr/>
        </p:nvSpPr>
        <p:spPr>
          <a:xfrm>
            <a:off x="914400" y="4475160"/>
            <a:ext cx="7285680" cy="22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757"/>
              </a:lnSpc>
            </a:pPr>
            <a:r>
              <a:rPr b="0" lang="en-IN" sz="1600" spc="-1" strike="noStrike" baseline="20000">
                <a:solidFill>
                  <a:srgbClr val="94b6d2"/>
                </a:solidFill>
                <a:latin typeface="IIEBGE+OpenSymbol"/>
                <a:ea typeface="DejaVu Sans"/>
              </a:rPr>
              <a:t></a:t>
            </a:r>
            <a:r>
              <a:rPr b="0" lang="en-IN" sz="1600" spc="420" strike="noStrike" baseline="20000">
                <a:solidFill>
                  <a:srgbClr val="94b6d2"/>
                </a:solidFill>
                <a:latin typeface="Times New Roman"/>
                <a:ea typeface="DejaVu Sans"/>
              </a:rPr>
              <a:t> </a:t>
            </a:r>
            <a:r>
              <a:rPr b="0" lang="en-IN" sz="1500" spc="-15" strike="noStrike">
                <a:solidFill>
                  <a:srgbClr val="000000"/>
                </a:solidFill>
                <a:latin typeface="DejaVu Sans"/>
                <a:ea typeface="DejaVu Sans"/>
              </a:rPr>
              <a:t>Transactions</a:t>
            </a:r>
            <a:r>
              <a:rPr b="0" lang="en-IN" sz="1500" spc="15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1500" spc="-1" strike="noStrike">
                <a:solidFill>
                  <a:srgbClr val="000000"/>
                </a:solidFill>
                <a:latin typeface="DejaVu Sans"/>
                <a:ea typeface="DejaVu Sans"/>
              </a:rPr>
              <a:t>and locking mechanisms </a:t>
            </a:r>
            <a:r>
              <a:rPr b="0" lang="en-IN" sz="1500" spc="4" strike="noStrike">
                <a:solidFill>
                  <a:srgbClr val="000000"/>
                </a:solidFill>
                <a:latin typeface="DejaVu Sans"/>
                <a:ea typeface="DejaVu Sans"/>
              </a:rPr>
              <a:t>when</a:t>
            </a:r>
            <a:r>
              <a:rPr b="0" lang="en-IN" sz="1500" spc="-1" strike="noStrike">
                <a:solidFill>
                  <a:srgbClr val="000000"/>
                </a:solidFill>
                <a:latin typeface="DejaVu Sans"/>
                <a:ea typeface="DejaVu Sans"/>
              </a:rPr>
              <a:t> accessing data concurrently</a:t>
            </a:r>
            <a:endParaRPr b="0" lang="en-IN" sz="1500" spc="-1" strike="noStrike">
              <a:latin typeface="Arial"/>
            </a:endParaRPr>
          </a:p>
        </p:txBody>
      </p:sp>
      <p:sp>
        <p:nvSpPr>
          <p:cNvPr id="1459" name="CustomShape 13"/>
          <p:cNvSpPr/>
          <p:nvPr/>
        </p:nvSpPr>
        <p:spPr>
          <a:xfrm>
            <a:off x="1074240" y="4706280"/>
            <a:ext cx="2471040" cy="70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757"/>
              </a:lnSpc>
            </a:pPr>
            <a:r>
              <a:rPr b="0" lang="en-IN" sz="1500" spc="-1" strike="noStrike">
                <a:solidFill>
                  <a:srgbClr val="000000"/>
                </a:solidFill>
                <a:latin typeface="DejaVu Sans"/>
                <a:ea typeface="DejaVu Sans"/>
              </a:rPr>
              <a:t>provided </a:t>
            </a:r>
            <a:r>
              <a:rPr b="0" lang="en-IN" sz="1500" spc="-35" strike="noStrike">
                <a:solidFill>
                  <a:srgbClr val="000000"/>
                </a:solidFill>
                <a:latin typeface="DejaVu Sans"/>
                <a:ea typeface="DejaVu Sans"/>
              </a:rPr>
              <a:t>by:</a:t>
            </a:r>
            <a:endParaRPr b="0" lang="en-IN" sz="1500" spc="-1" strike="noStrike">
              <a:latin typeface="Arial"/>
            </a:endParaRPr>
          </a:p>
          <a:p>
            <a:pPr marL="26640">
              <a:lnSpc>
                <a:spcPts val="1548"/>
              </a:lnSpc>
              <a:spcBef>
                <a:spcPts val="340"/>
              </a:spcBef>
            </a:pPr>
            <a:r>
              <a:rPr b="0" lang="en-IN" sz="1000" spc="-1" strike="noStrike">
                <a:solidFill>
                  <a:srgbClr val="dd8047"/>
                </a:solidFill>
                <a:latin typeface="IIEBGE+OpenSymbol"/>
                <a:ea typeface="DejaVu Sans"/>
              </a:rPr>
              <a:t></a:t>
            </a:r>
            <a:r>
              <a:rPr b="0" lang="en-IN" sz="1000" spc="21" strike="noStrike">
                <a:solidFill>
                  <a:srgbClr val="dd8047"/>
                </a:solidFill>
                <a:latin typeface="Times New Roman"/>
                <a:ea typeface="DejaVu Sans"/>
              </a:rPr>
              <a:t> </a:t>
            </a:r>
            <a:r>
              <a:rPr b="0" lang="en-IN" sz="1350" spc="-1" strike="noStrike">
                <a:solidFill>
                  <a:srgbClr val="000000"/>
                </a:solidFill>
                <a:latin typeface="DejaVu Sans"/>
                <a:ea typeface="DejaVu Sans"/>
              </a:rPr>
              <a:t>Java</a:t>
            </a:r>
            <a:r>
              <a:rPr b="0" lang="en-IN" sz="1350" spc="9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1350" spc="-21" strike="noStrike">
                <a:solidFill>
                  <a:srgbClr val="000000"/>
                </a:solidFill>
                <a:latin typeface="DejaVu Sans"/>
                <a:ea typeface="DejaVu Sans"/>
              </a:rPr>
              <a:t>Transaction</a:t>
            </a:r>
            <a:r>
              <a:rPr b="0" lang="en-IN" sz="1350" spc="4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1350" spc="-1" strike="noStrike">
                <a:solidFill>
                  <a:srgbClr val="000000"/>
                </a:solidFill>
                <a:latin typeface="DejaVu Sans"/>
                <a:ea typeface="DejaVu Sans"/>
              </a:rPr>
              <a:t>API </a:t>
            </a:r>
            <a:r>
              <a:rPr b="0" lang="en-IN" sz="1350" spc="-32" strike="noStrike">
                <a:solidFill>
                  <a:srgbClr val="000000"/>
                </a:solidFill>
                <a:latin typeface="DejaVu Sans"/>
                <a:ea typeface="DejaVu Sans"/>
              </a:rPr>
              <a:t>(JTA)</a:t>
            </a:r>
            <a:endParaRPr b="0" lang="en-IN" sz="1350" spc="-1" strike="noStrike">
              <a:latin typeface="Arial"/>
            </a:endParaRPr>
          </a:p>
          <a:p>
            <a:pPr marL="26640">
              <a:lnSpc>
                <a:spcPts val="1548"/>
              </a:lnSpc>
              <a:spcBef>
                <a:spcPts val="351"/>
              </a:spcBef>
            </a:pPr>
            <a:r>
              <a:rPr b="0" lang="en-IN" sz="1000" spc="-1" strike="noStrike">
                <a:solidFill>
                  <a:srgbClr val="dd8047"/>
                </a:solidFill>
                <a:latin typeface="IIEBGE+OpenSymbol"/>
                <a:ea typeface="DejaVu Sans"/>
              </a:rPr>
              <a:t></a:t>
            </a:r>
            <a:r>
              <a:rPr b="0" lang="en-IN" sz="1000" spc="21" strike="noStrike">
                <a:solidFill>
                  <a:srgbClr val="dd8047"/>
                </a:solidFill>
                <a:latin typeface="Times New Roman"/>
                <a:ea typeface="DejaVu Sans"/>
              </a:rPr>
              <a:t> </a:t>
            </a:r>
            <a:r>
              <a:rPr b="0" lang="en-IN" sz="1350" spc="-12" strike="noStrike">
                <a:solidFill>
                  <a:srgbClr val="000000"/>
                </a:solidFill>
                <a:latin typeface="DejaVu Sans"/>
                <a:ea typeface="DejaVu Sans"/>
              </a:rPr>
              <a:t>Resource-local</a:t>
            </a:r>
            <a:r>
              <a:rPr b="0" lang="en-IN" sz="1350" spc="-1" strike="noStrike">
                <a:solidFill>
                  <a:srgbClr val="000000"/>
                </a:solidFill>
                <a:latin typeface="DejaVu Sans"/>
                <a:ea typeface="DejaVu Sans"/>
              </a:rPr>
              <a:t> (non-JTA)</a:t>
            </a:r>
            <a:endParaRPr b="0" lang="en-IN" sz="1350" spc="-1" strike="noStrike">
              <a:latin typeface="Arial"/>
            </a:endParaRPr>
          </a:p>
        </p:txBody>
      </p:sp>
      <p:sp>
        <p:nvSpPr>
          <p:cNvPr id="1460" name="CustomShape 14"/>
          <p:cNvSpPr/>
          <p:nvPr/>
        </p:nvSpPr>
        <p:spPr>
          <a:xfrm>
            <a:off x="914400" y="5794920"/>
            <a:ext cx="7878960" cy="74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757"/>
              </a:lnSpc>
            </a:pPr>
            <a:r>
              <a:rPr b="0" lang="en-IN" sz="1600" spc="-1" strike="noStrike" baseline="20000">
                <a:solidFill>
                  <a:srgbClr val="94b6d2"/>
                </a:solidFill>
                <a:latin typeface="IIEBGE+OpenSymbol"/>
                <a:ea typeface="DejaVu Sans"/>
              </a:rPr>
              <a:t></a:t>
            </a:r>
            <a:r>
              <a:rPr b="0" lang="en-IN" sz="1600" spc="420" strike="noStrike" baseline="20000">
                <a:solidFill>
                  <a:srgbClr val="94b6d2"/>
                </a:solidFill>
                <a:latin typeface="Times New Roman"/>
                <a:ea typeface="DejaVu Sans"/>
              </a:rPr>
              <a:t> </a:t>
            </a:r>
            <a:r>
              <a:rPr b="0" lang="en-IN" sz="1500" spc="-1" strike="noStrike">
                <a:solidFill>
                  <a:srgbClr val="000000"/>
                </a:solidFill>
                <a:latin typeface="DejaVu Sans"/>
                <a:ea typeface="DejaVu Sans"/>
              </a:rPr>
              <a:t>Callbacks and listeners</a:t>
            </a:r>
            <a:r>
              <a:rPr b="0" lang="en-IN" sz="1500" spc="7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1500" spc="-1" strike="noStrike">
                <a:solidFill>
                  <a:srgbClr val="000000"/>
                </a:solidFill>
                <a:latin typeface="DejaVu Sans"/>
                <a:ea typeface="DejaVu Sans"/>
              </a:rPr>
              <a:t>to hook business</a:t>
            </a:r>
            <a:r>
              <a:rPr b="0" lang="en-IN" sz="1500" spc="4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1500" spc="-1" strike="noStrike">
                <a:solidFill>
                  <a:srgbClr val="000000"/>
                </a:solidFill>
                <a:latin typeface="DejaVu Sans"/>
                <a:ea typeface="DejaVu Sans"/>
              </a:rPr>
              <a:t>logic into</a:t>
            </a:r>
            <a:r>
              <a:rPr b="0" lang="en-IN" sz="1500" spc="4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15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life</a:t>
            </a:r>
            <a:r>
              <a:rPr b="0" lang="en-IN" sz="1500" spc="9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1500" spc="-1" strike="noStrike">
                <a:solidFill>
                  <a:srgbClr val="000000"/>
                </a:solidFill>
                <a:latin typeface="DejaVu Sans"/>
                <a:ea typeface="DejaVu Sans"/>
              </a:rPr>
              <a:t>cycle</a:t>
            </a:r>
            <a:r>
              <a:rPr b="0" lang="en-IN" sz="1500" spc="7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1500" spc="-1" strike="noStrike">
                <a:solidFill>
                  <a:srgbClr val="000000"/>
                </a:solidFill>
                <a:latin typeface="DejaVu Sans"/>
                <a:ea typeface="DejaVu Sans"/>
              </a:rPr>
              <a:t>of a</a:t>
            </a:r>
            <a:r>
              <a:rPr b="0" lang="en-IN" sz="1500" spc="4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1500" spc="-1" strike="noStrike">
                <a:solidFill>
                  <a:srgbClr val="000000"/>
                </a:solidFill>
                <a:latin typeface="DejaVu Sans"/>
                <a:ea typeface="DejaVu Sans"/>
              </a:rPr>
              <a:t>persistent</a:t>
            </a:r>
            <a:endParaRPr b="0" lang="en-IN" sz="1500" spc="-1" strike="noStrike">
              <a:latin typeface="Arial"/>
            </a:endParaRPr>
          </a:p>
          <a:p>
            <a:pPr marL="2706480">
              <a:lnSpc>
                <a:spcPts val="1630"/>
              </a:lnSpc>
              <a:spcBef>
                <a:spcPts val="2514"/>
              </a:spcBef>
            </a:pPr>
            <a:r>
              <a:rPr b="0" lang="en-IN" sz="1400" spc="-1" strike="noStrike">
                <a:solidFill>
                  <a:srgbClr val="775f55"/>
                </a:solidFill>
                <a:latin typeface="DejaVu Sans"/>
                <a:ea typeface="DejaVu Sans"/>
              </a:rPr>
              <a:t>rgupta.mtech@gmail.com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CustomShape 1"/>
          <p:cNvSpPr/>
          <p:nvPr/>
        </p:nvSpPr>
        <p:spPr>
          <a:xfrm>
            <a:off x="-215640" y="36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2" name="CustomShape 2"/>
          <p:cNvSpPr/>
          <p:nvPr/>
        </p:nvSpPr>
        <p:spPr>
          <a:xfrm>
            <a:off x="733320" y="288000"/>
            <a:ext cx="790596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12" strike="noStrike">
                <a:solidFill>
                  <a:srgbClr val="775f55"/>
                </a:solidFill>
                <a:latin typeface="DejaVu Sans"/>
                <a:ea typeface="DejaVu Sans"/>
              </a:rPr>
              <a:t>      </a:t>
            </a:r>
            <a:r>
              <a:rPr b="0" lang="en-IN" sz="4400" spc="-12" strike="noStrike">
                <a:solidFill>
                  <a:srgbClr val="775f55"/>
                </a:solidFill>
                <a:latin typeface="DejaVu Sans"/>
                <a:ea typeface="DejaVu Sans"/>
              </a:rPr>
              <a:t>JPA vs Hibernate 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463" name="CustomShape 3"/>
          <p:cNvSpPr/>
          <p:nvPr/>
        </p:nvSpPr>
        <p:spPr>
          <a:xfrm>
            <a:off x="3620880" y="6337440"/>
            <a:ext cx="246852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DejaVu Sans"/>
                <a:ea typeface="DejaVu Sans"/>
              </a:rPr>
              <a:t>rgupta.mtech@gmail.com</a:t>
            </a:r>
            <a:endParaRPr b="0" lang="en-IN" sz="1400" spc="-1" strike="noStrike">
              <a:latin typeface="Arial"/>
            </a:endParaRPr>
          </a:p>
        </p:txBody>
      </p:sp>
      <p:pic>
        <p:nvPicPr>
          <p:cNvPr id="1464" name="" descr=""/>
          <p:cNvPicPr/>
          <p:nvPr/>
        </p:nvPicPr>
        <p:blipFill>
          <a:blip r:embed="rId2"/>
          <a:stretch/>
        </p:blipFill>
        <p:spPr>
          <a:xfrm>
            <a:off x="6895440" y="5328000"/>
            <a:ext cx="2184840" cy="1295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6" name="CustomShape 2"/>
          <p:cNvSpPr/>
          <p:nvPr/>
        </p:nvSpPr>
        <p:spPr>
          <a:xfrm>
            <a:off x="702360" y="509400"/>
            <a:ext cx="7394760" cy="47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736"/>
              </a:lnSpc>
            </a:pPr>
            <a:r>
              <a:rPr b="0" lang="en-IN" sz="3200" spc="4" strike="noStrike">
                <a:solidFill>
                  <a:srgbClr val="775f55"/>
                </a:solidFill>
                <a:latin typeface="DejaVu Sans"/>
                <a:ea typeface="DejaVu Sans"/>
              </a:rPr>
              <a:t>EntityManager</a:t>
            </a:r>
            <a:r>
              <a:rPr b="0" lang="en-IN" sz="3200" spc="-1" strike="noStrike">
                <a:solidFill>
                  <a:srgbClr val="775f55"/>
                </a:solidFill>
                <a:latin typeface="DejaVu Sans"/>
                <a:ea typeface="DejaVu Sans"/>
              </a:rPr>
              <a:t> </a:t>
            </a:r>
            <a:r>
              <a:rPr b="0" lang="en-IN" sz="3200" spc="4" strike="noStrike">
                <a:solidFill>
                  <a:srgbClr val="775f55"/>
                </a:solidFill>
                <a:latin typeface="DejaVu Sans"/>
                <a:ea typeface="DejaVu Sans"/>
              </a:rPr>
              <a:t>interacts</a:t>
            </a:r>
            <a:r>
              <a:rPr b="0" lang="en-IN" sz="3200" spc="9" strike="noStrike">
                <a:solidFill>
                  <a:srgbClr val="775f55"/>
                </a:solidFill>
                <a:latin typeface="DejaVu Sans"/>
                <a:ea typeface="DejaVu Sans"/>
              </a:rPr>
              <a:t> </a:t>
            </a:r>
            <a:r>
              <a:rPr b="0" lang="en-IN" sz="3200" spc="-1" strike="noStrike">
                <a:solidFill>
                  <a:srgbClr val="775f55"/>
                </a:solidFill>
                <a:latin typeface="DejaVu Sans"/>
                <a:ea typeface="DejaVu Sans"/>
              </a:rPr>
              <a:t>with</a:t>
            </a:r>
            <a:r>
              <a:rPr b="0" lang="en-IN" sz="3200" spc="15" strike="noStrike">
                <a:solidFill>
                  <a:srgbClr val="775f55"/>
                </a:solidFill>
                <a:latin typeface="DejaVu Sans"/>
                <a:ea typeface="DejaVu Sans"/>
              </a:rPr>
              <a:t> </a:t>
            </a:r>
            <a:r>
              <a:rPr b="0" lang="en-IN" sz="3200" spc="-1" strike="noStrike">
                <a:solidFill>
                  <a:srgbClr val="775f55"/>
                </a:solidFill>
                <a:latin typeface="DejaVu Sans"/>
                <a:ea typeface="DejaVu Sans"/>
              </a:rPr>
              <a:t>Entity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467" name="CustomShape 3"/>
          <p:cNvSpPr/>
          <p:nvPr/>
        </p:nvSpPr>
        <p:spPr>
          <a:xfrm>
            <a:off x="3620880" y="6337440"/>
            <a:ext cx="246852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DejaVu Sans"/>
                <a:ea typeface="DejaVu Sans"/>
              </a:rPr>
              <a:t>rgupta.mtech@gmail.com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2"/>
          <p:cNvSpPr/>
          <p:nvPr/>
        </p:nvSpPr>
        <p:spPr>
          <a:xfrm>
            <a:off x="702360" y="428760"/>
            <a:ext cx="271116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Why</a:t>
            </a:r>
            <a:r>
              <a:rPr b="0" lang="en-IN" sz="4400" spc="-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4400" spc="-72" strike="noStrike">
                <a:solidFill>
                  <a:srgbClr val="775f55"/>
                </a:solidFill>
                <a:latin typeface="AJJWSF+DejaVu Sans"/>
                <a:ea typeface="DejaVu Sans"/>
              </a:rPr>
              <a:t>JPA?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83" name="CustomShape 3"/>
          <p:cNvSpPr/>
          <p:nvPr/>
        </p:nvSpPr>
        <p:spPr>
          <a:xfrm>
            <a:off x="927000" y="1663200"/>
            <a:ext cx="5887800" cy="29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361"/>
              </a:lnSpc>
            </a:pPr>
            <a:r>
              <a:rPr b="0" lang="en-IN" sz="20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J</a:t>
            </a:r>
            <a:r>
              <a:rPr b="0" lang="en-IN" sz="2050" spc="-75" strike="noStrike">
                <a:solidFill>
                  <a:srgbClr val="000000"/>
                </a:solidFill>
                <a:latin typeface="AJJWSF+DejaVu Sans"/>
                <a:ea typeface="DejaVu Sans"/>
              </a:rPr>
              <a:t>PA</a:t>
            </a:r>
            <a:r>
              <a:rPr b="0" lang="en-IN" sz="2050" spc="46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0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is </a:t>
            </a:r>
            <a:r>
              <a:rPr b="0" lang="en-IN" sz="20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the</a:t>
            </a:r>
            <a:r>
              <a:rPr b="0" lang="en-IN" sz="20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05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standard,</a:t>
            </a:r>
            <a:r>
              <a:rPr b="0" lang="en-IN" sz="20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0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and</a:t>
            </a:r>
            <a:r>
              <a:rPr b="0" lang="en-IN" sz="20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05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standards</a:t>
            </a:r>
            <a:r>
              <a:rPr b="0" lang="en-IN" sz="20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050" spc="-32" strike="noStrike">
                <a:solidFill>
                  <a:srgbClr val="000000"/>
                </a:solidFill>
                <a:latin typeface="AJJWSF+DejaVu Sans"/>
                <a:ea typeface="DejaVu Sans"/>
              </a:rPr>
              <a:t>are</a:t>
            </a:r>
            <a:r>
              <a:rPr b="0" lang="en-IN" sz="20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05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good!</a:t>
            </a:r>
            <a:endParaRPr b="0" lang="en-IN" sz="2050" spc="-1" strike="noStrike">
              <a:latin typeface="Arial"/>
            </a:endParaRPr>
          </a:p>
        </p:txBody>
      </p:sp>
      <p:sp>
        <p:nvSpPr>
          <p:cNvPr id="184" name="CustomShape 4"/>
          <p:cNvSpPr/>
          <p:nvPr/>
        </p:nvSpPr>
        <p:spPr>
          <a:xfrm>
            <a:off x="702360" y="1711800"/>
            <a:ext cx="205560" cy="17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361"/>
              </a:lnSpc>
            </a:pPr>
            <a:r>
              <a:rPr b="0" lang="en-IN" sz="1200" spc="-1" strike="noStrike">
                <a:solidFill>
                  <a:srgbClr val="dd8047"/>
                </a:solidFill>
                <a:latin typeface="Arial"/>
                <a:ea typeface="DejaVu Sans"/>
              </a:rPr>
              <a:t>•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85" name="CustomShape 5"/>
          <p:cNvSpPr/>
          <p:nvPr/>
        </p:nvSpPr>
        <p:spPr>
          <a:xfrm>
            <a:off x="927000" y="2035080"/>
            <a:ext cx="5279040" cy="29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361"/>
              </a:lnSpc>
            </a:pPr>
            <a:r>
              <a:rPr b="0" lang="en-IN" sz="20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Using </a:t>
            </a:r>
            <a:r>
              <a:rPr b="0" lang="en-IN" sz="20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J</a:t>
            </a:r>
            <a:r>
              <a:rPr b="0" lang="en-IN" sz="2050" spc="-75" strike="noStrike">
                <a:solidFill>
                  <a:srgbClr val="000000"/>
                </a:solidFill>
                <a:latin typeface="AJJWSF+DejaVu Sans"/>
                <a:ea typeface="DejaVu Sans"/>
              </a:rPr>
              <a:t>PA</a:t>
            </a:r>
            <a:r>
              <a:rPr b="0" lang="en-IN" sz="2050" spc="46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05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does</a:t>
            </a:r>
            <a:r>
              <a:rPr b="0" lang="en-IN" sz="20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05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not</a:t>
            </a:r>
            <a:r>
              <a:rPr b="0" lang="en-IN" sz="20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tie </a:t>
            </a:r>
            <a:r>
              <a:rPr b="0" lang="en-IN" sz="205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you</a:t>
            </a:r>
            <a:r>
              <a:rPr b="0" lang="en-IN" sz="20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to</a:t>
            </a:r>
            <a:r>
              <a:rPr b="0" lang="en-IN" sz="205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0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Hibernate.</a:t>
            </a:r>
            <a:endParaRPr b="0" lang="en-IN" sz="2050" spc="-1" strike="noStrike">
              <a:latin typeface="Arial"/>
            </a:endParaRPr>
          </a:p>
        </p:txBody>
      </p:sp>
      <p:sp>
        <p:nvSpPr>
          <p:cNvPr id="186" name="CustomShape 6"/>
          <p:cNvSpPr/>
          <p:nvPr/>
        </p:nvSpPr>
        <p:spPr>
          <a:xfrm>
            <a:off x="702360" y="2082600"/>
            <a:ext cx="205560" cy="17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361"/>
              </a:lnSpc>
            </a:pPr>
            <a:r>
              <a:rPr b="0" lang="en-IN" sz="1200" spc="-1" strike="noStrike">
                <a:solidFill>
                  <a:srgbClr val="dd8047"/>
                </a:solidFill>
                <a:latin typeface="Arial"/>
                <a:ea typeface="DejaVu Sans"/>
              </a:rPr>
              <a:t>•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87" name="CustomShape 7"/>
          <p:cNvSpPr/>
          <p:nvPr/>
        </p:nvSpPr>
        <p:spPr>
          <a:xfrm>
            <a:off x="927000" y="2405880"/>
            <a:ext cx="7504200" cy="29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361"/>
              </a:lnSpc>
            </a:pPr>
            <a:r>
              <a:rPr b="0" lang="en-IN" sz="20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J</a:t>
            </a:r>
            <a:r>
              <a:rPr b="0" lang="en-IN" sz="2050" spc="-75" strike="noStrike">
                <a:solidFill>
                  <a:srgbClr val="000000"/>
                </a:solidFill>
                <a:latin typeface="AJJWSF+DejaVu Sans"/>
                <a:ea typeface="DejaVu Sans"/>
              </a:rPr>
              <a:t>PA</a:t>
            </a:r>
            <a:r>
              <a:rPr b="0" lang="en-IN" sz="2050" spc="46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0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gives</a:t>
            </a:r>
            <a:r>
              <a:rPr b="0" lang="en-IN" sz="20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0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you</a:t>
            </a:r>
            <a:r>
              <a:rPr b="0" lang="en-IN" sz="20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05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most</a:t>
            </a:r>
            <a:r>
              <a:rPr b="0" lang="en-IN" sz="20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050" spc="-24" strike="noStrike">
                <a:solidFill>
                  <a:srgbClr val="000000"/>
                </a:solidFill>
                <a:latin typeface="AJJWSF+DejaVu Sans"/>
                <a:ea typeface="DejaVu Sans"/>
              </a:rPr>
              <a:t>of</a:t>
            </a:r>
            <a:r>
              <a:rPr b="0" lang="en-IN" sz="20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0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the </a:t>
            </a:r>
            <a:r>
              <a:rPr b="0" lang="en-IN" sz="205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features</a:t>
            </a:r>
            <a:r>
              <a:rPr b="0" lang="en-IN" sz="20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050" spc="-24" strike="noStrike">
                <a:solidFill>
                  <a:srgbClr val="000000"/>
                </a:solidFill>
                <a:latin typeface="AJJWSF+DejaVu Sans"/>
                <a:ea typeface="DejaVu Sans"/>
              </a:rPr>
              <a:t>of</a:t>
            </a:r>
            <a:r>
              <a:rPr b="0" lang="en-IN" sz="20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0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plain old </a:t>
            </a:r>
            <a:r>
              <a:rPr b="0" lang="en-IN" sz="20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Hibernate,</a:t>
            </a:r>
            <a:endParaRPr b="0" lang="en-IN" sz="2050" spc="-1" strike="noStrike">
              <a:latin typeface="Arial"/>
            </a:endParaRPr>
          </a:p>
        </p:txBody>
      </p:sp>
      <p:sp>
        <p:nvSpPr>
          <p:cNvPr id="188" name="CustomShape 8"/>
          <p:cNvSpPr/>
          <p:nvPr/>
        </p:nvSpPr>
        <p:spPr>
          <a:xfrm>
            <a:off x="702360" y="2454480"/>
            <a:ext cx="205560" cy="17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361"/>
              </a:lnSpc>
            </a:pPr>
            <a:r>
              <a:rPr b="0" lang="en-IN" sz="1200" spc="-1" strike="noStrike">
                <a:solidFill>
                  <a:srgbClr val="dd8047"/>
                </a:solidFill>
                <a:latin typeface="Arial"/>
                <a:ea typeface="DejaVu Sans"/>
              </a:rPr>
              <a:t>•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89" name="CustomShape 9"/>
          <p:cNvSpPr/>
          <p:nvPr/>
        </p:nvSpPr>
        <p:spPr>
          <a:xfrm>
            <a:off x="927000" y="2714760"/>
            <a:ext cx="1114200" cy="29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361"/>
              </a:lnSpc>
            </a:pPr>
            <a:r>
              <a:rPr b="0" lang="en-IN" sz="2050" spc="-29" strike="noStrike">
                <a:solidFill>
                  <a:srgbClr val="000000"/>
                </a:solidFill>
                <a:latin typeface="AJJWSF+DejaVu Sans"/>
                <a:ea typeface="DejaVu Sans"/>
              </a:rPr>
              <a:t>except:</a:t>
            </a:r>
            <a:endParaRPr b="0" lang="en-IN" sz="2050" spc="-1" strike="noStrike">
              <a:latin typeface="Arial"/>
            </a:endParaRPr>
          </a:p>
        </p:txBody>
      </p:sp>
      <p:sp>
        <p:nvSpPr>
          <p:cNvPr id="190" name="CustomShape 10"/>
          <p:cNvSpPr/>
          <p:nvPr/>
        </p:nvSpPr>
        <p:spPr>
          <a:xfrm>
            <a:off x="1150560" y="3070800"/>
            <a:ext cx="3654360" cy="26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117"/>
              </a:lnSpc>
            </a:pPr>
            <a:r>
              <a:rPr b="0" lang="en-IN" sz="1800" spc="12" strike="noStrike">
                <a:solidFill>
                  <a:srgbClr val="000000"/>
                </a:solidFill>
                <a:latin typeface="AJJWSF+DejaVu Sans"/>
                <a:ea typeface="DejaVu Sans"/>
              </a:rPr>
              <a:t>No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criteria </a:t>
            </a:r>
            <a:r>
              <a:rPr b="0" lang="en-IN" sz="18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queries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in</a:t>
            </a:r>
            <a:r>
              <a:rPr b="0" lang="en-IN" sz="180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J</a:t>
            </a:r>
            <a:r>
              <a:rPr b="0" lang="en-IN" sz="1800" spc="-56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52" strike="noStrike">
                <a:solidFill>
                  <a:srgbClr val="000000"/>
                </a:solidFill>
                <a:latin typeface="AJJWSF+DejaVu Sans"/>
                <a:ea typeface="DejaVu Sans"/>
              </a:rPr>
              <a:t>PA</a:t>
            </a:r>
            <a:r>
              <a:rPr b="0" lang="en-IN" sz="1800" spc="6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2.0</a:t>
            </a:r>
            <a:r>
              <a:rPr b="0" lang="en-IN" sz="1800" spc="38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QAHLP+DejaVu Sans"/>
                <a:ea typeface="DejaVu Sans"/>
              </a:rPr>
              <a:t>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91" name="CustomShape 11"/>
          <p:cNvSpPr/>
          <p:nvPr/>
        </p:nvSpPr>
        <p:spPr>
          <a:xfrm>
            <a:off x="958680" y="3102480"/>
            <a:ext cx="240840" cy="1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417"/>
              </a:lnSpc>
            </a:pPr>
            <a:r>
              <a:rPr b="0" lang="en-IN" sz="1250" spc="-1" strike="noStrike">
                <a:solidFill>
                  <a:srgbClr val="94b6d2"/>
                </a:solidFill>
                <a:latin typeface="Arial"/>
                <a:ea typeface="DejaVu Sans"/>
              </a:rPr>
              <a:t>–</a:t>
            </a:r>
            <a:endParaRPr b="0" lang="en-IN" sz="1250" spc="-1" strike="noStrike">
              <a:latin typeface="Arial"/>
            </a:endParaRPr>
          </a:p>
        </p:txBody>
      </p:sp>
      <p:sp>
        <p:nvSpPr>
          <p:cNvPr id="192" name="CustomShape 12"/>
          <p:cNvSpPr/>
          <p:nvPr/>
        </p:nvSpPr>
        <p:spPr>
          <a:xfrm>
            <a:off x="1342440" y="3391560"/>
            <a:ext cx="6905880" cy="23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74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Criteria query</a:t>
            </a:r>
            <a:r>
              <a:rPr b="0" lang="en-IN" sz="16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is</a:t>
            </a:r>
            <a:r>
              <a:rPr b="0" lang="en-IN" sz="1600" spc="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</a:t>
            </a:r>
            <a:r>
              <a:rPr b="0" lang="en-IN" sz="16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neat feature of Hibernate that constructs query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93" name="CustomShape 13"/>
          <p:cNvSpPr/>
          <p:nvPr/>
        </p:nvSpPr>
        <p:spPr>
          <a:xfrm>
            <a:off x="1182240" y="3414240"/>
            <a:ext cx="204120" cy="16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329"/>
              </a:lnSpc>
            </a:pPr>
            <a:r>
              <a:rPr b="0" lang="en-IN" sz="1200" spc="-1" strike="noStrike">
                <a:solidFill>
                  <a:srgbClr val="dd8047"/>
                </a:solidFill>
                <a:latin typeface="Arial"/>
                <a:ea typeface="DejaVu Sans"/>
              </a:rPr>
              <a:t>•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94" name="CustomShape 14"/>
          <p:cNvSpPr/>
          <p:nvPr/>
        </p:nvSpPr>
        <p:spPr>
          <a:xfrm>
            <a:off x="1342440" y="3636720"/>
            <a:ext cx="703332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74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using Java-based</a:t>
            </a:r>
            <a:r>
              <a:rPr b="0" lang="en-IN" sz="16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combinators</a:t>
            </a:r>
            <a:r>
              <a:rPr b="0" lang="en-IN" sz="16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instead </a:t>
            </a:r>
            <a:r>
              <a:rPr b="0" lang="en-IN" sz="16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of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alternate query</a:t>
            </a:r>
            <a:r>
              <a:rPr b="0" lang="en-IN" sz="16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language,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874"/>
              </a:lnSpc>
              <a:spcBef>
                <a:spcPts val="17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getting</a:t>
            </a:r>
            <a:r>
              <a:rPr b="0" lang="en-IN" sz="16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the beneﬁt</a:t>
            </a:r>
            <a:r>
              <a:rPr b="0" lang="en-IN" sz="16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of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IntelliSense and Eclipse’s refactoring</a:t>
            </a:r>
            <a:r>
              <a:rPr b="0" lang="en-IN" sz="160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tools.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95" name="CustomShape 15"/>
          <p:cNvSpPr/>
          <p:nvPr/>
        </p:nvSpPr>
        <p:spPr>
          <a:xfrm>
            <a:off x="1150560" y="4178520"/>
            <a:ext cx="6788520" cy="26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117"/>
              </a:lnSpc>
            </a:pPr>
            <a:r>
              <a:rPr b="0" lang="en-IN" sz="1800" spc="-35" strike="noStrike">
                <a:solidFill>
                  <a:srgbClr val="000000"/>
                </a:solidFill>
                <a:latin typeface="AJJWSF+DejaVu Sans"/>
                <a:ea typeface="DejaVu Sans"/>
              </a:rPr>
              <a:t>JPA</a:t>
            </a:r>
            <a:r>
              <a:rPr b="0" lang="en-IN" sz="1800" spc="4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doesn’t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have</a:t>
            </a:r>
            <a:r>
              <a:rPr b="0" lang="en-IN" sz="180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Hibernate’s </a:t>
            </a:r>
            <a:r>
              <a:rPr b="0" lang="en-IN" sz="180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DeleteOrphan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cascade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type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96" name="CustomShape 16"/>
          <p:cNvSpPr/>
          <p:nvPr/>
        </p:nvSpPr>
        <p:spPr>
          <a:xfrm>
            <a:off x="958680" y="4209840"/>
            <a:ext cx="240840" cy="104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417"/>
              </a:lnSpc>
            </a:pPr>
            <a:r>
              <a:rPr b="0" lang="en-IN" sz="1250" spc="-1" strike="noStrike">
                <a:solidFill>
                  <a:srgbClr val="94b6d2"/>
                </a:solidFill>
                <a:latin typeface="Arial"/>
                <a:ea typeface="DejaVu Sans"/>
              </a:rPr>
              <a:t>–</a:t>
            </a:r>
            <a:endParaRPr b="0" lang="en-IN" sz="1250" spc="-1" strike="noStrike">
              <a:latin typeface="Arial"/>
            </a:endParaRPr>
          </a:p>
          <a:p>
            <a:pPr>
              <a:lnSpc>
                <a:spcPts val="1417"/>
              </a:lnSpc>
              <a:spcBef>
                <a:spcPts val="5360"/>
              </a:spcBef>
            </a:pPr>
            <a:r>
              <a:rPr b="0" lang="en-IN" sz="1250" spc="-1" strike="noStrike">
                <a:solidFill>
                  <a:srgbClr val="94b6d2"/>
                </a:solidFill>
                <a:latin typeface="Arial"/>
                <a:ea typeface="DejaVu Sans"/>
              </a:rPr>
              <a:t>–</a:t>
            </a:r>
            <a:endParaRPr b="0" lang="en-IN" sz="1250" spc="-1" strike="noStrike">
              <a:latin typeface="Arial"/>
            </a:endParaRPr>
          </a:p>
        </p:txBody>
      </p:sp>
      <p:sp>
        <p:nvSpPr>
          <p:cNvPr id="197" name="CustomShape 17"/>
          <p:cNvSpPr/>
          <p:nvPr/>
        </p:nvSpPr>
        <p:spPr>
          <a:xfrm>
            <a:off x="1342440" y="4499280"/>
            <a:ext cx="7309080" cy="23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74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Delete Orphan</a:t>
            </a:r>
            <a:r>
              <a:rPr b="0" lang="en-IN" sz="16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is</a:t>
            </a:r>
            <a:r>
              <a:rPr b="0" lang="en-IN" sz="1600" spc="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</a:t>
            </a:r>
            <a:r>
              <a:rPr b="0" lang="en-IN" sz="16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useful annotation that</a:t>
            </a:r>
            <a:r>
              <a:rPr b="0" lang="en-IN" sz="160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directs</a:t>
            </a:r>
            <a:r>
              <a:rPr b="0" lang="en-IN" sz="1600" spc="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Hibernate </a:t>
            </a:r>
            <a:r>
              <a:rPr b="0" lang="en-IN" sz="16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to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deletes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98" name="CustomShape 18"/>
          <p:cNvSpPr/>
          <p:nvPr/>
        </p:nvSpPr>
        <p:spPr>
          <a:xfrm>
            <a:off x="1182240" y="4521600"/>
            <a:ext cx="204120" cy="16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329"/>
              </a:lnSpc>
            </a:pPr>
            <a:r>
              <a:rPr b="0" lang="en-IN" sz="1200" spc="-1" strike="noStrike">
                <a:solidFill>
                  <a:srgbClr val="dd8047"/>
                </a:solidFill>
                <a:latin typeface="Arial"/>
                <a:ea typeface="DejaVu Sans"/>
              </a:rPr>
              <a:t>•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99" name="CustomShape 19"/>
          <p:cNvSpPr/>
          <p:nvPr/>
        </p:nvSpPr>
        <p:spPr>
          <a:xfrm>
            <a:off x="1342440" y="4744080"/>
            <a:ext cx="7196040" cy="23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74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entities</a:t>
            </a:r>
            <a:r>
              <a:rPr b="0" lang="en-IN" sz="16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in</a:t>
            </a:r>
            <a:r>
              <a:rPr b="0" lang="en-IN" sz="1600" spc="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</a:t>
            </a:r>
            <a:r>
              <a:rPr b="0" lang="en-IN" sz="16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collection</a:t>
            </a:r>
            <a:r>
              <a:rPr b="0" lang="en-IN" sz="16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if</a:t>
            </a:r>
            <a:r>
              <a:rPr b="0" lang="en-IN" sz="16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the parent</a:t>
            </a:r>
            <a:r>
              <a:rPr b="0" lang="en-IN" sz="1600" spc="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is deleted, preventing orphaning.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200" name="CustomShape 20"/>
          <p:cNvSpPr/>
          <p:nvPr/>
        </p:nvSpPr>
        <p:spPr>
          <a:xfrm>
            <a:off x="1150560" y="5039280"/>
            <a:ext cx="7484400" cy="26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117"/>
              </a:lnSpc>
            </a:pPr>
            <a:r>
              <a:rPr b="0" lang="en-IN" sz="1800" spc="-35" strike="noStrike">
                <a:solidFill>
                  <a:srgbClr val="000000"/>
                </a:solidFill>
                <a:latin typeface="AJJWSF+DejaVu Sans"/>
                <a:ea typeface="DejaVu Sans"/>
              </a:rPr>
              <a:t>JPA</a:t>
            </a:r>
            <a:r>
              <a:rPr b="0" lang="en-IN" sz="1800" spc="4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doesn’t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have</a:t>
            </a:r>
            <a:r>
              <a:rPr b="0" lang="en-IN" sz="180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an </a:t>
            </a:r>
            <a:r>
              <a:rPr b="0" lang="en-IN" sz="18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equivalent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to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Hibernate’s ScrollableResults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1" name="CustomShape 21"/>
          <p:cNvSpPr/>
          <p:nvPr/>
        </p:nvSpPr>
        <p:spPr>
          <a:xfrm>
            <a:off x="927000" y="5380200"/>
            <a:ext cx="7322400" cy="60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361"/>
              </a:lnSpc>
            </a:pPr>
            <a:r>
              <a:rPr b="0" lang="en-IN" sz="20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But,</a:t>
            </a:r>
            <a:r>
              <a:rPr b="0" lang="en-IN" sz="20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all </a:t>
            </a:r>
            <a:r>
              <a:rPr b="0" lang="en-IN" sz="20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of</a:t>
            </a:r>
            <a:r>
              <a:rPr b="0" lang="en-IN" sz="20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0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these</a:t>
            </a:r>
            <a:r>
              <a:rPr b="0" lang="en-IN" sz="20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05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features</a:t>
            </a:r>
            <a:r>
              <a:rPr b="0" lang="en-IN" sz="20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050" spc="-32" strike="noStrike">
                <a:solidFill>
                  <a:srgbClr val="000000"/>
                </a:solidFill>
                <a:latin typeface="AJJWSF+DejaVu Sans"/>
                <a:ea typeface="DejaVu Sans"/>
              </a:rPr>
              <a:t>are</a:t>
            </a:r>
            <a:r>
              <a:rPr b="0" lang="en-IN" sz="20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0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accessible</a:t>
            </a:r>
            <a:r>
              <a:rPr b="0" lang="en-IN" sz="20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to</a:t>
            </a:r>
            <a:r>
              <a:rPr b="0" lang="en-IN" sz="20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0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an</a:t>
            </a:r>
            <a:r>
              <a:rPr b="0" lang="en-IN" sz="20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0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otherwise</a:t>
            </a:r>
            <a:endParaRPr b="0" lang="en-IN" sz="2050" spc="-1" strike="noStrike">
              <a:latin typeface="Arial"/>
            </a:endParaRPr>
          </a:p>
          <a:p>
            <a:pPr>
              <a:lnSpc>
                <a:spcPts val="2361"/>
              </a:lnSpc>
              <a:spcBef>
                <a:spcPts val="28"/>
              </a:spcBef>
            </a:pPr>
            <a:r>
              <a:rPr b="0" lang="en-IN" sz="20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fully</a:t>
            </a:r>
            <a:r>
              <a:rPr b="0" lang="en-IN" sz="20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050" spc="-52" strike="noStrike">
                <a:solidFill>
                  <a:srgbClr val="000000"/>
                </a:solidFill>
                <a:latin typeface="AJJWSF+DejaVu Sans"/>
                <a:ea typeface="DejaVu Sans"/>
              </a:rPr>
              <a:t>JPA</a:t>
            </a:r>
            <a:r>
              <a:rPr b="0" lang="en-IN" sz="2050" spc="2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0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application!</a:t>
            </a:r>
            <a:endParaRPr b="0" lang="en-IN" sz="2050" spc="-1" strike="noStrike">
              <a:latin typeface="Arial"/>
            </a:endParaRPr>
          </a:p>
        </p:txBody>
      </p:sp>
      <p:sp>
        <p:nvSpPr>
          <p:cNvPr id="202" name="CustomShape 22"/>
          <p:cNvSpPr/>
          <p:nvPr/>
        </p:nvSpPr>
        <p:spPr>
          <a:xfrm>
            <a:off x="702360" y="5428800"/>
            <a:ext cx="205560" cy="17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361"/>
              </a:lnSpc>
            </a:pPr>
            <a:r>
              <a:rPr b="0" lang="en-IN" sz="1200" spc="-1" strike="noStrike">
                <a:solidFill>
                  <a:srgbClr val="dd8047"/>
                </a:solidFill>
                <a:latin typeface="Arial"/>
                <a:ea typeface="DejaVu Sans"/>
              </a:rPr>
              <a:t>•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203" name="CustomShape 23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9" name="CustomShape 2"/>
          <p:cNvSpPr/>
          <p:nvPr/>
        </p:nvSpPr>
        <p:spPr>
          <a:xfrm>
            <a:off x="702360" y="428760"/>
            <a:ext cx="680004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1" strike="noStrike">
                <a:solidFill>
                  <a:srgbClr val="775f55"/>
                </a:solidFill>
                <a:latin typeface="DejaVu Sans"/>
                <a:ea typeface="DejaVu Sans"/>
              </a:rPr>
              <a:t>EntityManager Methods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470" name="CustomShape 3"/>
          <p:cNvSpPr/>
          <p:nvPr/>
        </p:nvSpPr>
        <p:spPr>
          <a:xfrm>
            <a:off x="3620880" y="6337440"/>
            <a:ext cx="246852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DejaVu Sans"/>
                <a:ea typeface="DejaVu Sans"/>
              </a:rPr>
              <a:t>rgupta.mtech@gmail.com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2" name="CustomShape 2"/>
          <p:cNvSpPr/>
          <p:nvPr/>
        </p:nvSpPr>
        <p:spPr>
          <a:xfrm>
            <a:off x="702360" y="428760"/>
            <a:ext cx="680004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1" strike="noStrike">
                <a:solidFill>
                  <a:srgbClr val="775f55"/>
                </a:solidFill>
                <a:latin typeface="DejaVu Sans"/>
                <a:ea typeface="DejaVu Sans"/>
              </a:rPr>
              <a:t>EntityManager Methods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473" name="CustomShape 3"/>
          <p:cNvSpPr/>
          <p:nvPr/>
        </p:nvSpPr>
        <p:spPr>
          <a:xfrm>
            <a:off x="3620880" y="6337440"/>
            <a:ext cx="246852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DejaVu Sans"/>
                <a:ea typeface="DejaVu Sans"/>
              </a:rPr>
              <a:t>rgupta.mtech@gmail.com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5" name="CustomShape 2"/>
          <p:cNvSpPr/>
          <p:nvPr/>
        </p:nvSpPr>
        <p:spPr>
          <a:xfrm>
            <a:off x="702360" y="486000"/>
            <a:ext cx="7760880" cy="52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4144"/>
              </a:lnSpc>
            </a:pPr>
            <a:r>
              <a:rPr b="0" lang="en-IN" sz="3550" spc="4" strike="noStrike">
                <a:solidFill>
                  <a:srgbClr val="775f55"/>
                </a:solidFill>
                <a:latin typeface="DejaVu Sans"/>
                <a:ea typeface="DejaVu Sans"/>
              </a:rPr>
              <a:t>EntityManager Methods</a:t>
            </a:r>
            <a:r>
              <a:rPr b="0" lang="en-IN" sz="3550" spc="-1" strike="noStrike">
                <a:solidFill>
                  <a:srgbClr val="775f55"/>
                </a:solidFill>
                <a:latin typeface="DejaVu Sans"/>
                <a:ea typeface="DejaVu Sans"/>
              </a:rPr>
              <a:t> remove()</a:t>
            </a:r>
            <a:endParaRPr b="0" lang="en-IN" sz="3550" spc="-1" strike="noStrike">
              <a:latin typeface="Arial"/>
            </a:endParaRPr>
          </a:p>
        </p:txBody>
      </p:sp>
      <p:sp>
        <p:nvSpPr>
          <p:cNvPr id="1476" name="CustomShape 3"/>
          <p:cNvSpPr/>
          <p:nvPr/>
        </p:nvSpPr>
        <p:spPr>
          <a:xfrm>
            <a:off x="3620880" y="6337440"/>
            <a:ext cx="246852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DejaVu Sans"/>
                <a:ea typeface="DejaVu Sans"/>
              </a:rPr>
              <a:t>rgupta.mtech@gmail.com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8" name="CustomShape 2"/>
          <p:cNvSpPr/>
          <p:nvPr/>
        </p:nvSpPr>
        <p:spPr>
          <a:xfrm>
            <a:off x="702360" y="301320"/>
            <a:ext cx="7830720" cy="89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433"/>
              </a:lnSpc>
            </a:pPr>
            <a:r>
              <a:rPr b="0" lang="en-IN" sz="2950" spc="-1" strike="noStrike">
                <a:solidFill>
                  <a:srgbClr val="775f55"/>
                </a:solidFill>
                <a:latin typeface="DejaVu Sans"/>
                <a:ea typeface="DejaVu Sans"/>
              </a:rPr>
              <a:t>EntityManager Methods persist(), ﬂush(),</a:t>
            </a:r>
            <a:endParaRPr b="0" lang="en-IN" sz="2950" spc="-1" strike="noStrike">
              <a:latin typeface="Arial"/>
            </a:endParaRPr>
          </a:p>
          <a:p>
            <a:pPr>
              <a:lnSpc>
                <a:spcPts val="3433"/>
              </a:lnSpc>
              <a:spcBef>
                <a:spcPts val="167"/>
              </a:spcBef>
            </a:pPr>
            <a:r>
              <a:rPr b="0" lang="en-IN" sz="2950" spc="-18" strike="noStrike">
                <a:solidFill>
                  <a:srgbClr val="775f55"/>
                </a:solidFill>
                <a:latin typeface="DejaVu Sans"/>
                <a:ea typeface="DejaVu Sans"/>
              </a:rPr>
              <a:t>refresh()</a:t>
            </a:r>
            <a:endParaRPr b="0" lang="en-IN" sz="2950" spc="-1" strike="noStrike">
              <a:latin typeface="Arial"/>
            </a:endParaRPr>
          </a:p>
        </p:txBody>
      </p:sp>
      <p:sp>
        <p:nvSpPr>
          <p:cNvPr id="1479" name="CustomShape 3"/>
          <p:cNvSpPr/>
          <p:nvPr/>
        </p:nvSpPr>
        <p:spPr>
          <a:xfrm>
            <a:off x="6162120" y="1489680"/>
            <a:ext cx="1117440" cy="26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95"/>
              </a:lnSpc>
            </a:pPr>
            <a:r>
              <a:rPr b="1" lang="en-IN" sz="1800" spc="-15" strike="noStrike">
                <a:solidFill>
                  <a:srgbClr val="ff0000"/>
                </a:solidFill>
                <a:latin typeface="DejaVu Sans"/>
                <a:ea typeface="DejaVu Sans"/>
              </a:rPr>
              <a:t>Forcing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80" name="CustomShape 4"/>
          <p:cNvSpPr/>
          <p:nvPr/>
        </p:nvSpPr>
        <p:spPr>
          <a:xfrm>
            <a:off x="6162120" y="1764000"/>
            <a:ext cx="1495800" cy="135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95"/>
              </a:lnSpc>
            </a:pPr>
            <a:r>
              <a:rPr b="1" lang="en-IN" sz="1800" spc="-1" strike="noStrike">
                <a:solidFill>
                  <a:srgbClr val="ff0000"/>
                </a:solidFill>
                <a:latin typeface="DejaVu Sans"/>
                <a:ea typeface="DejaVu Sans"/>
              </a:rPr>
              <a:t>persistenc</a:t>
            </a:r>
            <a:endParaRPr b="0" lang="en-IN" sz="1800" spc="-1" strike="noStrike">
              <a:latin typeface="Arial"/>
            </a:endParaRPr>
          </a:p>
          <a:p>
            <a:pPr>
              <a:lnSpc>
                <a:spcPts val="2095"/>
              </a:lnSpc>
              <a:spcBef>
                <a:spcPts val="65"/>
              </a:spcBef>
            </a:pPr>
            <a:r>
              <a:rPr b="1" lang="en-IN" sz="1800" spc="-1" strike="noStrike">
                <a:solidFill>
                  <a:srgbClr val="ff0000"/>
                </a:solidFill>
                <a:latin typeface="DejaVu Sans"/>
                <a:ea typeface="DejaVu Sans"/>
              </a:rPr>
              <a:t>e to ﬂush</a:t>
            </a:r>
            <a:endParaRPr b="0" lang="en-IN" sz="1800" spc="-1" strike="noStrike">
              <a:latin typeface="Arial"/>
            </a:endParaRPr>
          </a:p>
          <a:p>
            <a:pPr>
              <a:lnSpc>
                <a:spcPts val="2095"/>
              </a:lnSpc>
              <a:spcBef>
                <a:spcPts val="14"/>
              </a:spcBef>
            </a:pPr>
            <a:r>
              <a:rPr b="1" lang="en-IN" sz="1800" spc="-1" strike="noStrike">
                <a:solidFill>
                  <a:srgbClr val="ff0000"/>
                </a:solidFill>
                <a:latin typeface="DejaVu Sans"/>
                <a:ea typeface="DejaVu Sans"/>
              </a:rPr>
              <a:t>the</a:t>
            </a:r>
            <a:r>
              <a:rPr b="1" lang="en-IN" sz="1800" spc="-12" strike="noStrike">
                <a:solidFill>
                  <a:srgbClr val="ff0000"/>
                </a:solidFill>
                <a:latin typeface="DejaVu Sans"/>
                <a:ea typeface="DejaVu Sans"/>
              </a:rPr>
              <a:t> </a:t>
            </a:r>
            <a:r>
              <a:rPr b="1" lang="en-IN" sz="1800" spc="-1" strike="noStrike">
                <a:solidFill>
                  <a:srgbClr val="ff0000"/>
                </a:solidFill>
                <a:latin typeface="DejaVu Sans"/>
                <a:ea typeface="DejaVu Sans"/>
              </a:rPr>
              <a:t>data,</a:t>
            </a:r>
            <a:endParaRPr b="0" lang="en-IN" sz="1800" spc="-1" strike="noStrike">
              <a:latin typeface="Arial"/>
            </a:endParaRPr>
          </a:p>
          <a:p>
            <a:pPr>
              <a:lnSpc>
                <a:spcPts val="2095"/>
              </a:lnSpc>
              <a:spcBef>
                <a:spcPts val="65"/>
              </a:spcBef>
            </a:pPr>
            <a:r>
              <a:rPr b="1" lang="en-IN" sz="1800" spc="-1" strike="noStrike">
                <a:solidFill>
                  <a:srgbClr val="ff0000"/>
                </a:solidFill>
                <a:latin typeface="DejaVu Sans"/>
                <a:ea typeface="DejaVu Sans"/>
              </a:rPr>
              <a:t>to synch</a:t>
            </a:r>
            <a:endParaRPr b="0" lang="en-IN" sz="1800" spc="-1" strike="noStrike">
              <a:latin typeface="Arial"/>
            </a:endParaRPr>
          </a:p>
          <a:p>
            <a:pPr>
              <a:lnSpc>
                <a:spcPts val="2095"/>
              </a:lnSpc>
              <a:spcBef>
                <a:spcPts val="14"/>
              </a:spcBef>
            </a:pPr>
            <a:r>
              <a:rPr b="1" lang="en-IN" sz="1800" spc="-1" strike="noStrike">
                <a:solidFill>
                  <a:srgbClr val="ff0000"/>
                </a:solidFill>
                <a:latin typeface="DejaVu Sans"/>
                <a:ea typeface="DejaVu Sans"/>
              </a:rPr>
              <a:t>with DB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81" name="CustomShape 5"/>
          <p:cNvSpPr/>
          <p:nvPr/>
        </p:nvSpPr>
        <p:spPr>
          <a:xfrm>
            <a:off x="661680" y="4700160"/>
            <a:ext cx="8272080" cy="127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ff0000"/>
                </a:solidFill>
                <a:latin typeface="DejaVu Sans"/>
                <a:ea typeface="DejaVu Sans"/>
              </a:rPr>
              <a:t>The </a:t>
            </a:r>
            <a:r>
              <a:rPr b="1" lang="en-IN" sz="1400" spc="-1" strike="noStrike">
                <a:solidFill>
                  <a:srgbClr val="ff0000"/>
                </a:solidFill>
                <a:latin typeface="DejaVu Sans"/>
                <a:ea typeface="DejaVu Sans"/>
              </a:rPr>
              <a:t>refresh()</a:t>
            </a:r>
            <a:r>
              <a:rPr b="1" lang="en-IN" sz="1400" spc="-12" strike="noStrike">
                <a:solidFill>
                  <a:srgbClr val="ff0000"/>
                </a:solidFill>
                <a:latin typeface="DejaVu Sans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ff0000"/>
                </a:solidFill>
                <a:latin typeface="DejaVu Sans"/>
                <a:ea typeface="DejaVu Sans"/>
              </a:rPr>
              <a:t>method is</a:t>
            </a:r>
            <a:r>
              <a:rPr b="1" lang="en-IN" sz="1400" spc="9" strike="noStrike">
                <a:solidFill>
                  <a:srgbClr val="ff0000"/>
                </a:solidFill>
                <a:latin typeface="DejaVu Sans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ff0000"/>
                </a:solidFill>
                <a:latin typeface="DejaVu Sans"/>
                <a:ea typeface="DejaVu Sans"/>
              </a:rPr>
              <a:t>used for</a:t>
            </a:r>
            <a:r>
              <a:rPr b="1" lang="en-IN" sz="1400" spc="4" strike="noStrike">
                <a:solidFill>
                  <a:srgbClr val="ff0000"/>
                </a:solidFill>
                <a:latin typeface="DejaVu Sans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ff0000"/>
                </a:solidFill>
                <a:latin typeface="DejaVu Sans"/>
                <a:ea typeface="DejaVu Sans"/>
              </a:rPr>
              <a:t>data synchronization in the opposite direction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51"/>
              </a:spcBef>
            </a:pPr>
            <a:r>
              <a:rPr b="1" lang="en-IN" sz="1400" spc="-1" strike="noStrike">
                <a:solidFill>
                  <a:srgbClr val="ff0000"/>
                </a:solidFill>
                <a:latin typeface="DejaVu Sans"/>
                <a:ea typeface="DejaVu Sans"/>
              </a:rPr>
              <a:t>of the ﬂush, meaning it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51"/>
              </a:spcBef>
            </a:pPr>
            <a:r>
              <a:rPr b="0" lang="en-IN" sz="1400" spc="-1" strike="noStrike">
                <a:solidFill>
                  <a:srgbClr val="ff0000"/>
                </a:solidFill>
                <a:latin typeface="DejaVu Sans"/>
                <a:ea typeface="DejaVu Sans"/>
              </a:rPr>
              <a:t>overwrites the </a:t>
            </a:r>
            <a:r>
              <a:rPr b="0" lang="en-IN" sz="1400" spc="-12" strike="noStrike">
                <a:solidFill>
                  <a:srgbClr val="ff0000"/>
                </a:solidFill>
                <a:latin typeface="DejaVu Sans"/>
                <a:ea typeface="DejaVu Sans"/>
              </a:rPr>
              <a:t>current</a:t>
            </a:r>
            <a:r>
              <a:rPr b="0" lang="en-IN" sz="1400" spc="7" strike="noStrike">
                <a:solidFill>
                  <a:srgbClr val="ff0000"/>
                </a:solidFill>
                <a:latin typeface="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ff0000"/>
                </a:solidFill>
                <a:latin typeface="DejaVu Sans"/>
                <a:ea typeface="DejaVu Sans"/>
              </a:rPr>
              <a:t>state of a managed entity with data as </a:t>
            </a:r>
            <a:r>
              <a:rPr b="0" lang="en-IN" sz="1400" spc="4" strike="noStrike">
                <a:solidFill>
                  <a:srgbClr val="ff0000"/>
                </a:solidFill>
                <a:latin typeface="DejaVu Sans"/>
                <a:ea typeface="DejaVu Sans"/>
              </a:rPr>
              <a:t>it</a:t>
            </a:r>
            <a:r>
              <a:rPr b="0" lang="en-IN" sz="1400" spc="-15" strike="noStrike">
                <a:solidFill>
                  <a:srgbClr val="ff0000"/>
                </a:solidFill>
                <a:latin typeface="DejaVu Sans"/>
                <a:ea typeface="DejaVu Sans"/>
              </a:rPr>
              <a:t> </a:t>
            </a:r>
            <a:r>
              <a:rPr b="0" lang="en-IN" sz="1400" spc="4" strike="noStrike">
                <a:solidFill>
                  <a:srgbClr val="ff0000"/>
                </a:solidFill>
                <a:latin typeface="DejaVu Sans"/>
                <a:ea typeface="DejaVu Sans"/>
              </a:rPr>
              <a:t>is</a:t>
            </a:r>
            <a:r>
              <a:rPr b="0" lang="en-IN" sz="1400" spc="-18" strike="noStrike">
                <a:solidFill>
                  <a:srgbClr val="ff0000"/>
                </a:solidFill>
                <a:latin typeface="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ff0000"/>
                </a:solidFill>
                <a:latin typeface="DejaVu Sans"/>
                <a:ea typeface="DejaVu Sans"/>
              </a:rPr>
              <a:t>present in the database.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51"/>
              </a:spcBef>
            </a:pPr>
            <a:r>
              <a:rPr b="0" lang="en-IN" sz="1400" spc="-1" strike="noStrike">
                <a:solidFill>
                  <a:srgbClr val="ff0000"/>
                </a:solidFill>
                <a:latin typeface="DejaVu Sans"/>
                <a:ea typeface="DejaVu Sans"/>
              </a:rPr>
              <a:t>A typical case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ff0000"/>
                </a:solidFill>
                <a:latin typeface="DejaVu Sans"/>
                <a:ea typeface="DejaVu Sans"/>
              </a:rPr>
              <a:t>is where the</a:t>
            </a:r>
            <a:r>
              <a:rPr b="0" lang="en-IN" sz="1400" spc="4" strike="noStrike">
                <a:solidFill>
                  <a:srgbClr val="ff0000"/>
                </a:solidFill>
                <a:latin typeface="DejaVu Sans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ff0000"/>
                </a:solidFill>
                <a:latin typeface="DejaVu Sans"/>
                <a:ea typeface="DejaVu Sans"/>
              </a:rPr>
              <a:t>EntityManager.refresh()</a:t>
            </a:r>
            <a:r>
              <a:rPr b="1" lang="en-IN" sz="1400" spc="4" strike="noStrike">
                <a:solidFill>
                  <a:srgbClr val="ff0000"/>
                </a:solidFill>
                <a:latin typeface="DejaVu Sans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ff0000"/>
                </a:solidFill>
                <a:latin typeface="DejaVu Sans"/>
                <a:ea typeface="DejaVu Sans"/>
              </a:rPr>
              <a:t>method is used to undo changes that</a:t>
            </a:r>
            <a:r>
              <a:rPr b="1" lang="en-IN" sz="1400" spc="4" strike="noStrike">
                <a:solidFill>
                  <a:srgbClr val="ff0000"/>
                </a:solidFill>
                <a:latin typeface="DejaVu Sans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ff0000"/>
                </a:solidFill>
                <a:latin typeface="DejaVu Sans"/>
                <a:ea typeface="DejaVu Sans"/>
              </a:rPr>
              <a:t>have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91"/>
              </a:spcBef>
            </a:pPr>
            <a:r>
              <a:rPr b="1" lang="en-IN" sz="1400" spc="-1" strike="noStrike">
                <a:solidFill>
                  <a:srgbClr val="ff0000"/>
                </a:solidFill>
                <a:latin typeface="DejaVu Sans"/>
                <a:ea typeface="DejaVu Sans"/>
              </a:rPr>
              <a:t>been done to the entity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482" name="CustomShape 6"/>
          <p:cNvSpPr/>
          <p:nvPr/>
        </p:nvSpPr>
        <p:spPr>
          <a:xfrm>
            <a:off x="661680" y="5979240"/>
            <a:ext cx="8127360" cy="4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ff0000"/>
                </a:solidFill>
                <a:latin typeface="DejaVu Sans"/>
                <a:ea typeface="DejaVu Sans"/>
              </a:rPr>
              <a:t>in memory </a:t>
            </a:r>
            <a:r>
              <a:rPr b="0" lang="en-IN" sz="1400" spc="-38" strike="noStrike">
                <a:solidFill>
                  <a:srgbClr val="ff0000"/>
                </a:solidFill>
                <a:latin typeface="DejaVu Sans"/>
                <a:ea typeface="DejaVu Sans"/>
              </a:rPr>
              <a:t>only.</a:t>
            </a:r>
            <a:r>
              <a:rPr b="0" lang="en-IN" sz="1400" spc="29" strike="noStrike">
                <a:solidFill>
                  <a:srgbClr val="ff0000"/>
                </a:solidFill>
                <a:latin typeface="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ff0000"/>
                </a:solidFill>
                <a:latin typeface="DejaVu Sans"/>
                <a:ea typeface="DejaVu Sans"/>
              </a:rPr>
              <a:t>The test class snippet in Listing 4-14 ﬁnds</a:t>
            </a:r>
            <a:r>
              <a:rPr b="0" lang="en-IN" sz="1400" spc="-12" strike="noStrike">
                <a:solidFill>
                  <a:srgbClr val="ff0000"/>
                </a:solidFill>
                <a:latin typeface="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ff0000"/>
                </a:solidFill>
                <a:latin typeface="DejaVu Sans"/>
                <a:ea typeface="DejaVu Sans"/>
              </a:rPr>
              <a:t>a</a:t>
            </a:r>
            <a:r>
              <a:rPr b="0" lang="en-IN" sz="1400" spc="60" strike="noStrike">
                <a:solidFill>
                  <a:srgbClr val="ff0000"/>
                </a:solidFill>
                <a:latin typeface="DejaVu Sans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ff0000"/>
                </a:solidFill>
                <a:latin typeface="DejaVu Sans"/>
                <a:ea typeface="DejaVu Sans"/>
              </a:rPr>
              <a:t>Customer by ID, changes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51"/>
              </a:spcBef>
            </a:pPr>
            <a:r>
              <a:rPr b="1" lang="en-IN" sz="1400" spc="-1" strike="noStrike">
                <a:solidFill>
                  <a:srgbClr val="ff0000"/>
                </a:solidFill>
                <a:latin typeface="DejaVu Sans"/>
                <a:ea typeface="DejaVu Sans"/>
              </a:rPr>
              <a:t>its ﬁrst name, and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483" name="CustomShape 7"/>
          <p:cNvSpPr/>
          <p:nvPr/>
        </p:nvSpPr>
        <p:spPr>
          <a:xfrm>
            <a:off x="3620880" y="6337440"/>
            <a:ext cx="246852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DejaVu Sans"/>
                <a:ea typeface="DejaVu Sans"/>
              </a:rPr>
              <a:t>rgupta.mtech@gmail.com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484" name="CustomShape 8"/>
          <p:cNvSpPr/>
          <p:nvPr/>
        </p:nvSpPr>
        <p:spPr>
          <a:xfrm>
            <a:off x="661680" y="6405840"/>
            <a:ext cx="462564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ff0000"/>
                </a:solidFill>
                <a:latin typeface="DejaVu Sans"/>
                <a:ea typeface="DejaVu Sans"/>
              </a:rPr>
              <a:t>undoes this change using the</a:t>
            </a:r>
            <a:r>
              <a:rPr b="0" lang="en-IN" sz="1400" spc="21" strike="noStrike">
                <a:solidFill>
                  <a:srgbClr val="ff0000"/>
                </a:solidFill>
                <a:latin typeface="DejaVu Sans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ff0000"/>
                </a:solidFill>
                <a:latin typeface="DejaVu Sans"/>
                <a:ea typeface="DejaVu Sans"/>
              </a:rPr>
              <a:t>refresh() method.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6" name="CustomShape 2"/>
          <p:cNvSpPr/>
          <p:nvPr/>
        </p:nvSpPr>
        <p:spPr>
          <a:xfrm>
            <a:off x="702360" y="525960"/>
            <a:ext cx="8107920" cy="43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433"/>
              </a:lnSpc>
            </a:pPr>
            <a:r>
              <a:rPr b="0" lang="en-IN" sz="2950" spc="-1" strike="noStrike">
                <a:solidFill>
                  <a:srgbClr val="775f55"/>
                </a:solidFill>
                <a:latin typeface="DejaVu Sans"/>
                <a:ea typeface="DejaVu Sans"/>
              </a:rPr>
              <a:t>EntityManager Methods :Clear</a:t>
            </a:r>
            <a:r>
              <a:rPr b="0" lang="en-IN" sz="2950" spc="-15" strike="noStrike">
                <a:solidFill>
                  <a:srgbClr val="775f55"/>
                </a:solidFill>
                <a:latin typeface="DejaVu Sans"/>
                <a:ea typeface="DejaVu Sans"/>
              </a:rPr>
              <a:t> </a:t>
            </a:r>
            <a:r>
              <a:rPr b="0" lang="en-IN" sz="2950" spc="-1" strike="noStrike">
                <a:solidFill>
                  <a:srgbClr val="775f55"/>
                </a:solidFill>
                <a:latin typeface="DejaVu Sans"/>
                <a:ea typeface="DejaVu Sans"/>
              </a:rPr>
              <a:t>and Detach</a:t>
            </a:r>
            <a:endParaRPr b="0" lang="en-IN" sz="2950" spc="-1" strike="noStrike">
              <a:latin typeface="Arial"/>
            </a:endParaRPr>
          </a:p>
        </p:txBody>
      </p:sp>
      <p:sp>
        <p:nvSpPr>
          <p:cNvPr id="1487" name="CustomShape 3"/>
          <p:cNvSpPr/>
          <p:nvPr/>
        </p:nvSpPr>
        <p:spPr>
          <a:xfrm>
            <a:off x="1022400" y="1665360"/>
            <a:ext cx="6853320" cy="29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327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clear() method is straightforward: it empties the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488" name="CustomShape 4"/>
          <p:cNvSpPr/>
          <p:nvPr/>
        </p:nvSpPr>
        <p:spPr>
          <a:xfrm>
            <a:off x="703440" y="1704240"/>
            <a:ext cx="286920" cy="18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474"/>
              </a:lnSpc>
            </a:pPr>
            <a:r>
              <a:rPr b="0" lang="en-IN" sz="1200" spc="-1" strike="noStrike">
                <a:solidFill>
                  <a:srgbClr val="dd8047"/>
                </a:solidFill>
                <a:latin typeface="IIEBGE+OpenSymbol"/>
                <a:ea typeface="DejaVu Sans"/>
              </a:rPr>
              <a:t>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489" name="CustomShape 5"/>
          <p:cNvSpPr/>
          <p:nvPr/>
        </p:nvSpPr>
        <p:spPr>
          <a:xfrm>
            <a:off x="1022400" y="1972800"/>
            <a:ext cx="6822720" cy="60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327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persistence context, causing all</a:t>
            </a:r>
            <a:r>
              <a:rPr b="0" lang="en-IN" sz="2000" spc="-12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managed</a:t>
            </a:r>
            <a:r>
              <a:rPr b="0" lang="en-IN" sz="2000" spc="-12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entities to</a:t>
            </a:r>
            <a:endParaRPr b="0" lang="en-IN" sz="2000" spc="-1" strike="noStrike">
              <a:latin typeface="Arial"/>
            </a:endParaRPr>
          </a:p>
          <a:p>
            <a:pPr>
              <a:lnSpc>
                <a:spcPts val="2327"/>
              </a:lnSpc>
              <a:spcBef>
                <a:spcPts val="91"/>
              </a:spcBef>
            </a:pPr>
            <a:r>
              <a:rPr b="0" lang="en-IN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become detached.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490" name="CustomShape 6"/>
          <p:cNvSpPr/>
          <p:nvPr/>
        </p:nvSpPr>
        <p:spPr>
          <a:xfrm>
            <a:off x="1022400" y="2675160"/>
            <a:ext cx="7760160" cy="29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327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detach(Object</a:t>
            </a:r>
            <a:r>
              <a:rPr b="0" lang="en-IN" sz="2000" spc="-12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entity) method removes the</a:t>
            </a:r>
            <a:r>
              <a:rPr b="0" lang="en-IN" sz="2000" spc="4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given entity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491" name="CustomShape 7"/>
          <p:cNvSpPr/>
          <p:nvPr/>
        </p:nvSpPr>
        <p:spPr>
          <a:xfrm>
            <a:off x="703440" y="2715120"/>
            <a:ext cx="286920" cy="18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474"/>
              </a:lnSpc>
            </a:pPr>
            <a:r>
              <a:rPr b="0" lang="en-IN" sz="1200" spc="-1" strike="noStrike">
                <a:solidFill>
                  <a:srgbClr val="dd8047"/>
                </a:solidFill>
                <a:latin typeface="IIEBGE+OpenSymbol"/>
                <a:ea typeface="DejaVu Sans"/>
              </a:rPr>
              <a:t>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492" name="CustomShape 8"/>
          <p:cNvSpPr/>
          <p:nvPr/>
        </p:nvSpPr>
        <p:spPr>
          <a:xfrm>
            <a:off x="1022400" y="2982240"/>
            <a:ext cx="3913560" cy="29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327"/>
              </a:lnSpc>
            </a:pPr>
            <a:r>
              <a:rPr b="0" lang="en-IN" sz="2000" spc="-12" strike="noStrike">
                <a:solidFill>
                  <a:srgbClr val="000000"/>
                </a:solidFill>
                <a:latin typeface="DejaVu Sans"/>
                <a:ea typeface="DejaVu Sans"/>
              </a:rPr>
              <a:t>from</a:t>
            </a:r>
            <a:r>
              <a:rPr b="0" lang="en-IN" sz="2000" spc="4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persistence context.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493" name="CustomShape 9"/>
          <p:cNvSpPr/>
          <p:nvPr/>
        </p:nvSpPr>
        <p:spPr>
          <a:xfrm>
            <a:off x="6640920" y="3378600"/>
            <a:ext cx="2083320" cy="29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327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hronized </a:t>
            </a:r>
            <a:r>
              <a:rPr b="0" lang="en-IN" sz="2000" spc="-15" strike="noStrike">
                <a:solidFill>
                  <a:srgbClr val="000000"/>
                </a:solidFill>
                <a:latin typeface="DejaVu Sans"/>
                <a:ea typeface="DejaVu Sans"/>
              </a:rPr>
              <a:t>to</a:t>
            </a:r>
            <a:r>
              <a:rPr b="0" lang="en-IN" sz="2000" spc="4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the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494" name="CustomShape 10"/>
          <p:cNvSpPr/>
          <p:nvPr/>
        </p:nvSpPr>
        <p:spPr>
          <a:xfrm>
            <a:off x="3620880" y="6337440"/>
            <a:ext cx="246852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DejaVu Sans"/>
                <a:ea typeface="DejaVu Sans"/>
              </a:rPr>
              <a:t>rgupta.mtech@gmail.com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6" name="CustomShape 2"/>
          <p:cNvSpPr/>
          <p:nvPr/>
        </p:nvSpPr>
        <p:spPr>
          <a:xfrm>
            <a:off x="702360" y="428760"/>
            <a:ext cx="509976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12" strike="noStrike">
                <a:solidFill>
                  <a:srgbClr val="775f55"/>
                </a:solidFill>
                <a:latin typeface="DejaVu Sans"/>
                <a:ea typeface="DejaVu Sans"/>
              </a:rPr>
              <a:t>Merging</a:t>
            </a:r>
            <a:r>
              <a:rPr b="0" lang="en-IN" sz="4400" spc="-1" strike="noStrike">
                <a:solidFill>
                  <a:srgbClr val="775f55"/>
                </a:solidFill>
                <a:latin typeface="DejaVu Sans"/>
                <a:ea typeface="DejaVu Sans"/>
              </a:rPr>
              <a:t> an Entity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497" name="CustomShape 3"/>
          <p:cNvSpPr/>
          <p:nvPr/>
        </p:nvSpPr>
        <p:spPr>
          <a:xfrm>
            <a:off x="806400" y="1721520"/>
            <a:ext cx="792576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98"/>
              </a:lnSpc>
            </a:pPr>
            <a:r>
              <a:rPr b="0" lang="en-IN" sz="1450" spc="-1" strike="noStrike">
                <a:solidFill>
                  <a:srgbClr val="000000"/>
                </a:solidFill>
                <a:latin typeface="DejaVu Sans"/>
                <a:ea typeface="DejaVu Sans"/>
              </a:rPr>
              <a:t>A detached entity is </a:t>
            </a:r>
            <a:r>
              <a:rPr b="0" lang="en-IN" sz="1450" spc="4" strike="noStrike">
                <a:solidFill>
                  <a:srgbClr val="000000"/>
                </a:solidFill>
                <a:latin typeface="DejaVu Sans"/>
                <a:ea typeface="DejaVu Sans"/>
              </a:rPr>
              <a:t>no</a:t>
            </a:r>
            <a:r>
              <a:rPr b="0" lang="en-IN" sz="1450" spc="-1" strike="noStrike">
                <a:solidFill>
                  <a:srgbClr val="000000"/>
                </a:solidFill>
                <a:latin typeface="DejaVu Sans"/>
                <a:ea typeface="DejaVu Sans"/>
              </a:rPr>
              <a:t> longer associated </a:t>
            </a:r>
            <a:r>
              <a:rPr b="0" lang="en-IN" sz="1450" spc="4" strike="noStrike">
                <a:solidFill>
                  <a:srgbClr val="000000"/>
                </a:solidFill>
                <a:latin typeface="DejaVu Sans"/>
                <a:ea typeface="DejaVu Sans"/>
              </a:rPr>
              <a:t>with</a:t>
            </a:r>
            <a:r>
              <a:rPr b="0" lang="en-IN" sz="1450" spc="-1" strike="noStrike">
                <a:solidFill>
                  <a:srgbClr val="000000"/>
                </a:solidFill>
                <a:latin typeface="DejaVu Sans"/>
                <a:ea typeface="DejaVu Sans"/>
              </a:rPr>
              <a:t> a</a:t>
            </a:r>
            <a:r>
              <a:rPr b="0" lang="en-IN" sz="1450" spc="9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1450" spc="-1" strike="noStrike">
                <a:solidFill>
                  <a:srgbClr val="000000"/>
                </a:solidFill>
                <a:latin typeface="DejaVu Sans"/>
                <a:ea typeface="DejaVu Sans"/>
              </a:rPr>
              <a:t>persistence context. </a:t>
            </a:r>
            <a:r>
              <a:rPr b="0" lang="en-IN" sz="1450" spc="4" strike="noStrike">
                <a:solidFill>
                  <a:srgbClr val="000000"/>
                </a:solidFill>
                <a:latin typeface="DejaVu Sans"/>
                <a:ea typeface="DejaVu Sans"/>
              </a:rPr>
              <a:t>If</a:t>
            </a:r>
            <a:r>
              <a:rPr b="0" lang="en-IN" sz="1450" spc="-1" strike="noStrike">
                <a:solidFill>
                  <a:srgbClr val="000000"/>
                </a:solidFill>
                <a:latin typeface="DejaVu Sans"/>
                <a:ea typeface="DejaVu Sans"/>
              </a:rPr>
              <a:t> you</a:t>
            </a:r>
            <a:r>
              <a:rPr b="0" lang="en-IN" sz="1450" spc="4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1450" spc="-1" strike="noStrike">
                <a:solidFill>
                  <a:srgbClr val="000000"/>
                </a:solidFill>
                <a:latin typeface="DejaVu Sans"/>
                <a:ea typeface="DejaVu Sans"/>
              </a:rPr>
              <a:t>want </a:t>
            </a:r>
            <a:r>
              <a:rPr b="0" lang="en-IN" sz="1450" spc="4" strike="noStrike">
                <a:solidFill>
                  <a:srgbClr val="000000"/>
                </a:solidFill>
                <a:latin typeface="DejaVu Sans"/>
                <a:ea typeface="DejaVu Sans"/>
              </a:rPr>
              <a:t>to</a:t>
            </a:r>
            <a:endParaRPr b="0" lang="en-IN" sz="1450" spc="-1" strike="noStrike">
              <a:latin typeface="Arial"/>
            </a:endParaRPr>
          </a:p>
          <a:p>
            <a:pPr>
              <a:lnSpc>
                <a:spcPts val="1698"/>
              </a:lnSpc>
            </a:pPr>
            <a:r>
              <a:rPr b="0" lang="en-IN" sz="1450" spc="-1" strike="noStrike">
                <a:solidFill>
                  <a:srgbClr val="000000"/>
                </a:solidFill>
                <a:latin typeface="DejaVu Sans"/>
                <a:ea typeface="DejaVu Sans"/>
              </a:rPr>
              <a:t>manage it, </a:t>
            </a:r>
            <a:r>
              <a:rPr b="0" lang="en-IN" sz="1450" spc="4" strike="noStrike">
                <a:solidFill>
                  <a:srgbClr val="000000"/>
                </a:solidFill>
                <a:latin typeface="DejaVu Sans"/>
                <a:ea typeface="DejaVu Sans"/>
              </a:rPr>
              <a:t>you</a:t>
            </a:r>
            <a:r>
              <a:rPr b="0" lang="en-IN" sz="1450" spc="-1" strike="noStrike">
                <a:solidFill>
                  <a:srgbClr val="000000"/>
                </a:solidFill>
                <a:latin typeface="DejaVu Sans"/>
                <a:ea typeface="DejaVu Sans"/>
              </a:rPr>
              <a:t> need</a:t>
            </a:r>
            <a:r>
              <a:rPr b="0" lang="en-IN" sz="1450" spc="4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1450" spc="-1" strike="noStrike">
                <a:solidFill>
                  <a:srgbClr val="000000"/>
                </a:solidFill>
                <a:latin typeface="DejaVu Sans"/>
                <a:ea typeface="DejaVu Sans"/>
              </a:rPr>
              <a:t>to</a:t>
            </a:r>
            <a:r>
              <a:rPr b="0" lang="en-IN" sz="1450" spc="9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1450" spc="-1" strike="noStrike">
                <a:solidFill>
                  <a:srgbClr val="000000"/>
                </a:solidFill>
                <a:latin typeface="DejaVu Sans"/>
                <a:ea typeface="DejaVu Sans"/>
              </a:rPr>
              <a:t>merge it.</a:t>
            </a:r>
            <a:endParaRPr b="0" lang="en-IN" sz="1450" spc="-1" strike="noStrike">
              <a:latin typeface="Arial"/>
            </a:endParaRPr>
          </a:p>
        </p:txBody>
      </p:sp>
      <p:sp>
        <p:nvSpPr>
          <p:cNvPr id="1498" name="CustomShape 4"/>
          <p:cNvSpPr/>
          <p:nvPr/>
        </p:nvSpPr>
        <p:spPr>
          <a:xfrm>
            <a:off x="547200" y="1751400"/>
            <a:ext cx="248760" cy="64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057"/>
              </a:lnSpc>
            </a:pPr>
            <a:r>
              <a:rPr b="0" lang="en-IN" sz="850" spc="-1" strike="noStrike">
                <a:solidFill>
                  <a:srgbClr val="dd8047"/>
                </a:solidFill>
                <a:latin typeface="IIEBGE+OpenSymbol"/>
                <a:ea typeface="DejaVu Sans"/>
              </a:rPr>
              <a:t>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1057"/>
              </a:lnSpc>
              <a:spcBef>
                <a:spcPts val="2982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IIEBGE+OpenSymbol"/>
                <a:ea typeface="DejaVu Sans"/>
              </a:rPr>
              <a:t></a:t>
            </a:r>
            <a:endParaRPr b="0" lang="en-IN" sz="850" spc="-1" strike="noStrike">
              <a:latin typeface="Arial"/>
            </a:endParaRPr>
          </a:p>
        </p:txBody>
      </p:sp>
      <p:sp>
        <p:nvSpPr>
          <p:cNvPr id="1499" name="CustomShape 5"/>
          <p:cNvSpPr/>
          <p:nvPr/>
        </p:nvSpPr>
        <p:spPr>
          <a:xfrm>
            <a:off x="806400" y="2239560"/>
            <a:ext cx="7814880" cy="109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98"/>
              </a:lnSpc>
            </a:pPr>
            <a:r>
              <a:rPr b="0" lang="en-IN" sz="1450" spc="-1" strike="noStrike">
                <a:solidFill>
                  <a:srgbClr val="000000"/>
                </a:solidFill>
                <a:latin typeface="DejaVu Sans"/>
                <a:ea typeface="DejaVu Sans"/>
              </a:rPr>
              <a:t>Let’s</a:t>
            </a:r>
            <a:r>
              <a:rPr b="0" lang="en-IN" sz="1450" spc="15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1450" spc="-12" strike="noStrike">
                <a:solidFill>
                  <a:srgbClr val="000000"/>
                </a:solidFill>
                <a:latin typeface="DejaVu Sans"/>
                <a:ea typeface="DejaVu Sans"/>
              </a:rPr>
              <a:t>take</a:t>
            </a:r>
            <a:r>
              <a:rPr b="0" lang="en-IN" sz="1450" spc="15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1450" spc="-1" strike="noStrike">
                <a:solidFill>
                  <a:srgbClr val="000000"/>
                </a:solidFill>
                <a:latin typeface="DejaVu Sans"/>
                <a:ea typeface="DejaVu Sans"/>
              </a:rPr>
              <a:t>the example</a:t>
            </a:r>
            <a:r>
              <a:rPr b="0" lang="en-IN" sz="1450" spc="4" strike="noStrike">
                <a:solidFill>
                  <a:srgbClr val="000000"/>
                </a:solidFill>
                <a:latin typeface="DejaVu Sans"/>
                <a:ea typeface="DejaVu Sans"/>
              </a:rPr>
              <a:t> of</a:t>
            </a:r>
            <a:r>
              <a:rPr b="0" lang="en-IN" sz="1450" spc="-1" strike="noStrike">
                <a:solidFill>
                  <a:srgbClr val="000000"/>
                </a:solidFill>
                <a:latin typeface="DejaVu Sans"/>
                <a:ea typeface="DejaVu Sans"/>
              </a:rPr>
              <a:t> an entity that</a:t>
            </a:r>
            <a:r>
              <a:rPr b="0" lang="en-IN" sz="1450" spc="4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1450" spc="-1" strike="noStrike">
                <a:solidFill>
                  <a:srgbClr val="000000"/>
                </a:solidFill>
                <a:latin typeface="DejaVu Sans"/>
                <a:ea typeface="DejaVu Sans"/>
              </a:rPr>
              <a:t>needs</a:t>
            </a:r>
            <a:r>
              <a:rPr b="0" lang="en-IN" sz="1450" spc="9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1450" spc="4" strike="noStrike">
                <a:solidFill>
                  <a:srgbClr val="000000"/>
                </a:solidFill>
                <a:latin typeface="DejaVu Sans"/>
                <a:ea typeface="DejaVu Sans"/>
              </a:rPr>
              <a:t>to</a:t>
            </a:r>
            <a:r>
              <a:rPr b="0" lang="en-IN" sz="1450" spc="-1" strike="noStrike">
                <a:solidFill>
                  <a:srgbClr val="000000"/>
                </a:solidFill>
                <a:latin typeface="DejaVu Sans"/>
                <a:ea typeface="DejaVu Sans"/>
              </a:rPr>
              <a:t> be displayed in a</a:t>
            </a:r>
            <a:r>
              <a:rPr b="0" lang="en-IN" sz="1450" spc="9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1450" spc="-1" strike="noStrike">
                <a:solidFill>
                  <a:srgbClr val="000000"/>
                </a:solidFill>
                <a:latin typeface="DejaVu Sans"/>
                <a:ea typeface="DejaVu Sans"/>
              </a:rPr>
              <a:t>JSF page.</a:t>
            </a:r>
            <a:r>
              <a:rPr b="0" lang="en-IN" sz="1450" spc="4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1450" spc="-1" strike="noStrike">
                <a:solidFill>
                  <a:srgbClr val="000000"/>
                </a:solidFill>
                <a:latin typeface="DejaVu Sans"/>
                <a:ea typeface="DejaVu Sans"/>
              </a:rPr>
              <a:t>The</a:t>
            </a:r>
            <a:endParaRPr b="0" lang="en-IN" sz="1450" spc="-1" strike="noStrike">
              <a:latin typeface="Arial"/>
            </a:endParaRPr>
          </a:p>
          <a:p>
            <a:pPr>
              <a:lnSpc>
                <a:spcPts val="1698"/>
              </a:lnSpc>
              <a:spcBef>
                <a:spcPts val="60"/>
              </a:spcBef>
            </a:pPr>
            <a:r>
              <a:rPr b="0" lang="en-IN" sz="1450" spc="-1" strike="noStrike">
                <a:solidFill>
                  <a:srgbClr val="000000"/>
                </a:solidFill>
                <a:latin typeface="DejaVu Sans"/>
                <a:ea typeface="DejaVu Sans"/>
              </a:rPr>
              <a:t>entity</a:t>
            </a:r>
            <a:r>
              <a:rPr b="0" lang="en-IN" sz="1450" spc="7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1450" spc="-1" strike="noStrike">
                <a:solidFill>
                  <a:srgbClr val="000000"/>
                </a:solidFill>
                <a:latin typeface="DejaVu Sans"/>
                <a:ea typeface="DejaVu Sans"/>
              </a:rPr>
              <a:t>is</a:t>
            </a:r>
            <a:r>
              <a:rPr b="0" lang="en-IN" sz="1450" spc="15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1450" spc="-1" strike="noStrike">
                <a:solidFill>
                  <a:srgbClr val="000000"/>
                </a:solidFill>
                <a:latin typeface="DejaVu Sans"/>
                <a:ea typeface="DejaVu Sans"/>
              </a:rPr>
              <a:t>ﬁrst</a:t>
            </a:r>
            <a:r>
              <a:rPr b="0" lang="en-IN" sz="1450" spc="4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1450" spc="-1" strike="noStrike">
                <a:solidFill>
                  <a:srgbClr val="000000"/>
                </a:solidFill>
                <a:latin typeface="DejaVu Sans"/>
                <a:ea typeface="DejaVu Sans"/>
              </a:rPr>
              <a:t>loaded from</a:t>
            </a:r>
            <a:r>
              <a:rPr b="0" lang="en-IN" sz="1450" spc="12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1450" spc="4" strike="noStrike">
                <a:solidFill>
                  <a:srgbClr val="000000"/>
                </a:solidFill>
                <a:latin typeface="DejaVu Sans"/>
                <a:ea typeface="DejaVu Sans"/>
              </a:rPr>
              <a:t>the</a:t>
            </a:r>
            <a:r>
              <a:rPr b="0" lang="en-IN" sz="1450" spc="-1" strike="noStrike">
                <a:solidFill>
                  <a:srgbClr val="000000"/>
                </a:solidFill>
                <a:latin typeface="DejaVu Sans"/>
                <a:ea typeface="DejaVu Sans"/>
              </a:rPr>
              <a:t> database in the persistent layer (it is</a:t>
            </a:r>
            <a:r>
              <a:rPr b="0" lang="en-IN" sz="1450" spc="7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1450" spc="-1" strike="noStrike">
                <a:solidFill>
                  <a:srgbClr val="000000"/>
                </a:solidFill>
                <a:latin typeface="DejaVu Sans"/>
                <a:ea typeface="DejaVu Sans"/>
              </a:rPr>
              <a:t>managed), it</a:t>
            </a:r>
            <a:r>
              <a:rPr b="0" lang="en-IN" sz="1450" spc="12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1450" spc="-1" strike="noStrike">
                <a:solidFill>
                  <a:srgbClr val="000000"/>
                </a:solidFill>
                <a:latin typeface="DejaVu Sans"/>
                <a:ea typeface="DejaVu Sans"/>
              </a:rPr>
              <a:t>is</a:t>
            </a:r>
            <a:endParaRPr b="0" lang="en-IN" sz="1450" spc="-1" strike="noStrike">
              <a:latin typeface="Arial"/>
            </a:endParaRPr>
          </a:p>
          <a:p>
            <a:pPr>
              <a:lnSpc>
                <a:spcPts val="1698"/>
              </a:lnSpc>
            </a:pPr>
            <a:r>
              <a:rPr b="0" lang="en-IN" sz="1450" spc="-1" strike="noStrike">
                <a:solidFill>
                  <a:srgbClr val="000000"/>
                </a:solidFill>
                <a:latin typeface="DejaVu Sans"/>
                <a:ea typeface="DejaVu Sans"/>
              </a:rPr>
              <a:t>returned</a:t>
            </a:r>
            <a:r>
              <a:rPr b="0" lang="en-IN" sz="1450" spc="4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1450" spc="-1" strike="noStrike">
                <a:solidFill>
                  <a:srgbClr val="000000"/>
                </a:solidFill>
                <a:latin typeface="DejaVu Sans"/>
                <a:ea typeface="DejaVu Sans"/>
              </a:rPr>
              <a:t>from</a:t>
            </a:r>
            <a:r>
              <a:rPr b="0" lang="en-IN" sz="1450" spc="2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1450" spc="-1" strike="noStrike">
                <a:solidFill>
                  <a:srgbClr val="000000"/>
                </a:solidFill>
                <a:latin typeface="DejaVu Sans"/>
                <a:ea typeface="DejaVu Sans"/>
              </a:rPr>
              <a:t>an invocation </a:t>
            </a:r>
            <a:r>
              <a:rPr b="0" lang="en-IN" sz="1450" spc="4" strike="noStrike">
                <a:solidFill>
                  <a:srgbClr val="000000"/>
                </a:solidFill>
                <a:latin typeface="DejaVu Sans"/>
                <a:ea typeface="DejaVu Sans"/>
              </a:rPr>
              <a:t>of</a:t>
            </a:r>
            <a:r>
              <a:rPr b="0" lang="en-IN" sz="1450" spc="-1" strike="noStrike">
                <a:solidFill>
                  <a:srgbClr val="000000"/>
                </a:solidFill>
                <a:latin typeface="DejaVu Sans"/>
                <a:ea typeface="DejaVu Sans"/>
              </a:rPr>
              <a:t> a</a:t>
            </a:r>
            <a:r>
              <a:rPr b="0" lang="en-IN" sz="1450" spc="9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1450" spc="-1" strike="noStrike">
                <a:solidFill>
                  <a:srgbClr val="000000"/>
                </a:solidFill>
                <a:latin typeface="DejaVu Sans"/>
                <a:ea typeface="DejaVu Sans"/>
              </a:rPr>
              <a:t>local EJB</a:t>
            </a:r>
            <a:r>
              <a:rPr b="0" lang="en-IN" sz="1450" spc="9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1450" spc="-1" strike="noStrike">
                <a:solidFill>
                  <a:srgbClr val="000000"/>
                </a:solidFill>
                <a:latin typeface="DejaVu Sans"/>
                <a:ea typeface="DejaVu Sans"/>
              </a:rPr>
              <a:t>(it</a:t>
            </a:r>
            <a:r>
              <a:rPr b="0" lang="en-IN" sz="1450" spc="4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1450" spc="-1" strike="noStrike">
                <a:solidFill>
                  <a:srgbClr val="000000"/>
                </a:solidFill>
                <a:latin typeface="DejaVu Sans"/>
                <a:ea typeface="DejaVu Sans"/>
              </a:rPr>
              <a:t>is</a:t>
            </a:r>
            <a:r>
              <a:rPr b="0" lang="en-IN" sz="1450" spc="15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1450" spc="-1" strike="noStrike">
                <a:solidFill>
                  <a:srgbClr val="000000"/>
                </a:solidFill>
                <a:latin typeface="DejaVu Sans"/>
                <a:ea typeface="DejaVu Sans"/>
              </a:rPr>
              <a:t>detached because the transaction</a:t>
            </a:r>
            <a:endParaRPr b="0" lang="en-IN" sz="1450" spc="-1" strike="noStrike">
              <a:latin typeface="Arial"/>
            </a:endParaRPr>
          </a:p>
          <a:p>
            <a:pPr>
              <a:lnSpc>
                <a:spcPts val="1698"/>
              </a:lnSpc>
              <a:spcBef>
                <a:spcPts val="60"/>
              </a:spcBef>
            </a:pPr>
            <a:r>
              <a:rPr b="0" lang="en-IN" sz="1450" spc="-1" strike="noStrike">
                <a:solidFill>
                  <a:srgbClr val="000000"/>
                </a:solidFill>
                <a:latin typeface="DejaVu Sans"/>
                <a:ea typeface="DejaVu Sans"/>
              </a:rPr>
              <a:t>context</a:t>
            </a:r>
            <a:r>
              <a:rPr b="0" lang="en-IN" sz="1450" spc="9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1450" spc="-1" strike="noStrike">
                <a:solidFill>
                  <a:srgbClr val="000000"/>
                </a:solidFill>
                <a:latin typeface="DejaVu Sans"/>
                <a:ea typeface="DejaVu Sans"/>
              </a:rPr>
              <a:t>ends), the presentation layer displays</a:t>
            </a:r>
            <a:r>
              <a:rPr b="0" lang="en-IN" sz="1450" spc="7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1450" spc="-1" strike="noStrike">
                <a:solidFill>
                  <a:srgbClr val="000000"/>
                </a:solidFill>
                <a:latin typeface="DejaVu Sans"/>
                <a:ea typeface="DejaVu Sans"/>
              </a:rPr>
              <a:t>it</a:t>
            </a:r>
            <a:r>
              <a:rPr b="0" lang="en-IN" sz="1450" spc="12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1450" spc="-1" strike="noStrike">
                <a:solidFill>
                  <a:srgbClr val="000000"/>
                </a:solidFill>
                <a:latin typeface="DejaVu Sans"/>
                <a:ea typeface="DejaVu Sans"/>
              </a:rPr>
              <a:t>(it</a:t>
            </a:r>
            <a:r>
              <a:rPr b="0" lang="en-IN" sz="1450" spc="4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1450" spc="-1" strike="noStrike">
                <a:solidFill>
                  <a:srgbClr val="000000"/>
                </a:solidFill>
                <a:latin typeface="DejaVu Sans"/>
                <a:ea typeface="DejaVu Sans"/>
              </a:rPr>
              <a:t>is</a:t>
            </a:r>
            <a:r>
              <a:rPr b="0" lang="en-IN" sz="1450" spc="15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1450" spc="-1" strike="noStrike">
                <a:solidFill>
                  <a:srgbClr val="000000"/>
                </a:solidFill>
                <a:latin typeface="DejaVu Sans"/>
                <a:ea typeface="DejaVu Sans"/>
              </a:rPr>
              <a:t>still detached),</a:t>
            </a:r>
            <a:r>
              <a:rPr b="0" lang="en-IN" sz="1450" spc="4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1450" spc="-1" strike="noStrike">
                <a:solidFill>
                  <a:srgbClr val="000000"/>
                </a:solidFill>
                <a:latin typeface="DejaVu Sans"/>
                <a:ea typeface="DejaVu Sans"/>
              </a:rPr>
              <a:t>and then it</a:t>
            </a:r>
            <a:endParaRPr b="0" lang="en-IN" sz="1450" spc="-1" strike="noStrike">
              <a:latin typeface="Arial"/>
            </a:endParaRPr>
          </a:p>
          <a:p>
            <a:pPr>
              <a:lnSpc>
                <a:spcPts val="1698"/>
              </a:lnSpc>
              <a:spcBef>
                <a:spcPts val="11"/>
              </a:spcBef>
            </a:pPr>
            <a:r>
              <a:rPr b="0" lang="en-IN" sz="1450" spc="-1" strike="noStrike">
                <a:solidFill>
                  <a:srgbClr val="000000"/>
                </a:solidFill>
                <a:latin typeface="DejaVu Sans"/>
                <a:ea typeface="DejaVu Sans"/>
              </a:rPr>
              <a:t>returns</a:t>
            </a:r>
            <a:r>
              <a:rPr b="0" lang="en-IN" sz="1450" spc="2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1450" spc="-1" strike="noStrike">
                <a:solidFill>
                  <a:srgbClr val="000000"/>
                </a:solidFill>
                <a:latin typeface="DejaVu Sans"/>
                <a:ea typeface="DejaVu Sans"/>
              </a:rPr>
              <a:t>to</a:t>
            </a:r>
            <a:r>
              <a:rPr b="0" lang="en-IN" sz="1450" spc="9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1450" spc="-1" strike="noStrike">
                <a:solidFill>
                  <a:srgbClr val="000000"/>
                </a:solidFill>
                <a:latin typeface="DejaVu Sans"/>
                <a:ea typeface="DejaVu Sans"/>
              </a:rPr>
              <a:t>be</a:t>
            </a:r>
            <a:r>
              <a:rPr b="0" lang="en-IN" sz="1450" spc="7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1450" spc="-1" strike="noStrike">
                <a:solidFill>
                  <a:srgbClr val="000000"/>
                </a:solidFill>
                <a:latin typeface="DejaVu Sans"/>
                <a:ea typeface="DejaVu Sans"/>
              </a:rPr>
              <a:t>updated </a:t>
            </a:r>
            <a:r>
              <a:rPr b="0" lang="en-IN" sz="1450" spc="4" strike="noStrike">
                <a:solidFill>
                  <a:srgbClr val="000000"/>
                </a:solidFill>
                <a:latin typeface="DejaVu Sans"/>
                <a:ea typeface="DejaVu Sans"/>
              </a:rPr>
              <a:t>to</a:t>
            </a:r>
            <a:r>
              <a:rPr b="0" lang="en-IN" sz="1450" spc="-1" strike="noStrike">
                <a:solidFill>
                  <a:srgbClr val="000000"/>
                </a:solidFill>
                <a:latin typeface="DejaVu Sans"/>
                <a:ea typeface="DejaVu Sans"/>
              </a:rPr>
              <a:t> the database.</a:t>
            </a:r>
            <a:endParaRPr b="0" lang="en-IN" sz="1450" spc="-1" strike="noStrike">
              <a:latin typeface="Arial"/>
            </a:endParaRPr>
          </a:p>
        </p:txBody>
      </p:sp>
      <p:sp>
        <p:nvSpPr>
          <p:cNvPr id="1500" name="CustomShape 6"/>
          <p:cNvSpPr/>
          <p:nvPr/>
        </p:nvSpPr>
        <p:spPr>
          <a:xfrm>
            <a:off x="806400" y="3427200"/>
            <a:ext cx="7850880" cy="43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marL="59760">
              <a:lnSpc>
                <a:spcPts val="1698"/>
              </a:lnSpc>
            </a:pPr>
            <a:r>
              <a:rPr b="0" lang="en-IN" sz="1450" spc="-1" strike="noStrike">
                <a:solidFill>
                  <a:srgbClr val="000000"/>
                </a:solidFill>
                <a:latin typeface="DejaVu Sans"/>
                <a:ea typeface="DejaVu Sans"/>
              </a:rPr>
              <a:t>However, at that</a:t>
            </a:r>
            <a:r>
              <a:rPr b="0" lang="en-IN" sz="1450" spc="4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1450" spc="-1" strike="noStrike">
                <a:solidFill>
                  <a:srgbClr val="000000"/>
                </a:solidFill>
                <a:latin typeface="DejaVu Sans"/>
                <a:ea typeface="DejaVu Sans"/>
              </a:rPr>
              <a:t>moment, the entity</a:t>
            </a:r>
            <a:r>
              <a:rPr b="0" lang="en-IN" sz="1450" spc="7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1450" spc="-1" strike="noStrike">
                <a:solidFill>
                  <a:srgbClr val="000000"/>
                </a:solidFill>
                <a:latin typeface="DejaVu Sans"/>
                <a:ea typeface="DejaVu Sans"/>
              </a:rPr>
              <a:t>is</a:t>
            </a:r>
            <a:r>
              <a:rPr b="0" lang="en-IN" sz="1450" spc="15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1450" spc="-1" strike="noStrike">
                <a:solidFill>
                  <a:srgbClr val="000000"/>
                </a:solidFill>
                <a:latin typeface="DejaVu Sans"/>
                <a:ea typeface="DejaVu Sans"/>
              </a:rPr>
              <a:t>detached and</a:t>
            </a:r>
            <a:r>
              <a:rPr b="0" lang="en-IN" sz="1450" spc="4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1450" spc="-1" strike="noStrike">
                <a:solidFill>
                  <a:srgbClr val="000000"/>
                </a:solidFill>
                <a:latin typeface="DejaVu Sans"/>
                <a:ea typeface="DejaVu Sans"/>
              </a:rPr>
              <a:t>needs</a:t>
            </a:r>
            <a:r>
              <a:rPr b="0" lang="en-IN" sz="1450" spc="9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1450" spc="4" strike="noStrike">
                <a:solidFill>
                  <a:srgbClr val="000000"/>
                </a:solidFill>
                <a:latin typeface="DejaVu Sans"/>
                <a:ea typeface="DejaVu Sans"/>
              </a:rPr>
              <a:t>to</a:t>
            </a:r>
            <a:r>
              <a:rPr b="0" lang="en-IN" sz="1450" spc="-1" strike="noStrike">
                <a:solidFill>
                  <a:srgbClr val="000000"/>
                </a:solidFill>
                <a:latin typeface="DejaVu Sans"/>
                <a:ea typeface="DejaVu Sans"/>
              </a:rPr>
              <a:t> be attached again,</a:t>
            </a:r>
            <a:endParaRPr b="0" lang="en-IN" sz="1450" spc="-1" strike="noStrike">
              <a:latin typeface="Arial"/>
            </a:endParaRPr>
          </a:p>
          <a:p>
            <a:pPr marL="59760">
              <a:lnSpc>
                <a:spcPts val="1698"/>
              </a:lnSpc>
              <a:spcBef>
                <a:spcPts val="60"/>
              </a:spcBef>
            </a:pPr>
            <a:r>
              <a:rPr b="0" lang="en-IN" sz="1450" spc="4" strike="noStrike">
                <a:solidFill>
                  <a:srgbClr val="000000"/>
                </a:solidFill>
                <a:latin typeface="DejaVu Sans"/>
                <a:ea typeface="DejaVu Sans"/>
              </a:rPr>
              <a:t>or</a:t>
            </a:r>
            <a:r>
              <a:rPr b="0" lang="en-IN" sz="1450" spc="-1" strike="noStrike">
                <a:solidFill>
                  <a:srgbClr val="000000"/>
                </a:solidFill>
                <a:latin typeface="DejaVu Sans"/>
                <a:ea typeface="DejaVu Sans"/>
              </a:rPr>
              <a:t> merged, </a:t>
            </a:r>
            <a:r>
              <a:rPr b="0" lang="en-IN" sz="1450" spc="4" strike="noStrike">
                <a:solidFill>
                  <a:srgbClr val="000000"/>
                </a:solidFill>
                <a:latin typeface="DejaVu Sans"/>
                <a:ea typeface="DejaVu Sans"/>
              </a:rPr>
              <a:t>to</a:t>
            </a:r>
            <a:r>
              <a:rPr b="0" lang="en-IN" sz="1450" spc="-1" strike="noStrike">
                <a:solidFill>
                  <a:srgbClr val="000000"/>
                </a:solidFill>
                <a:latin typeface="DejaVu Sans"/>
                <a:ea typeface="DejaVu Sans"/>
              </a:rPr>
              <a:t> synchronize its state with the database.</a:t>
            </a:r>
            <a:endParaRPr b="0" lang="en-IN" sz="1450" spc="-1" strike="noStrike">
              <a:latin typeface="Arial"/>
            </a:endParaRPr>
          </a:p>
        </p:txBody>
      </p:sp>
      <p:sp>
        <p:nvSpPr>
          <p:cNvPr id="1501" name="CustomShape 7"/>
          <p:cNvSpPr/>
          <p:nvPr/>
        </p:nvSpPr>
        <p:spPr>
          <a:xfrm>
            <a:off x="547200" y="3458520"/>
            <a:ext cx="248760" cy="13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057"/>
              </a:lnSpc>
            </a:pPr>
            <a:r>
              <a:rPr b="0" lang="en-IN" sz="850" spc="-1" strike="noStrike">
                <a:solidFill>
                  <a:srgbClr val="dd8047"/>
                </a:solidFill>
                <a:latin typeface="IIEBGE+OpenSymbol"/>
                <a:ea typeface="DejaVu Sans"/>
              </a:rPr>
              <a:t></a:t>
            </a:r>
            <a:endParaRPr b="0" lang="en-IN" sz="850" spc="-1" strike="noStrike">
              <a:latin typeface="Arial"/>
            </a:endParaRPr>
          </a:p>
        </p:txBody>
      </p:sp>
      <p:sp>
        <p:nvSpPr>
          <p:cNvPr id="1502" name="CustomShape 8"/>
          <p:cNvSpPr/>
          <p:nvPr/>
        </p:nvSpPr>
        <p:spPr>
          <a:xfrm>
            <a:off x="3620880" y="6337440"/>
            <a:ext cx="246852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DejaVu Sans"/>
                <a:ea typeface="DejaVu Sans"/>
              </a:rPr>
              <a:t>rgupta.mtech@gmail.com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4" name="CustomShape 2"/>
          <p:cNvSpPr/>
          <p:nvPr/>
        </p:nvSpPr>
        <p:spPr>
          <a:xfrm>
            <a:off x="702360" y="428760"/>
            <a:ext cx="537876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1" strike="noStrike">
                <a:solidFill>
                  <a:srgbClr val="775f55"/>
                </a:solidFill>
                <a:latin typeface="DejaVu Sans"/>
                <a:ea typeface="DejaVu Sans"/>
              </a:rPr>
              <a:t>Updating an Entity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505" name="CustomShape 3"/>
          <p:cNvSpPr/>
          <p:nvPr/>
        </p:nvSpPr>
        <p:spPr>
          <a:xfrm>
            <a:off x="3620880" y="6337440"/>
            <a:ext cx="246852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DejaVu Sans"/>
                <a:ea typeface="DejaVu Sans"/>
              </a:rPr>
              <a:t>rgupta.mtech@gmail.com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7" name="CustomShape 2"/>
          <p:cNvSpPr/>
          <p:nvPr/>
        </p:nvSpPr>
        <p:spPr>
          <a:xfrm>
            <a:off x="702360" y="428760"/>
            <a:ext cx="467172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1" strike="noStrike">
                <a:solidFill>
                  <a:srgbClr val="775f55"/>
                </a:solidFill>
                <a:latin typeface="DejaVu Sans"/>
                <a:ea typeface="DejaVu Sans"/>
              </a:rPr>
              <a:t>Entity Life Cycle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508" name="CustomShape 3"/>
          <p:cNvSpPr/>
          <p:nvPr/>
        </p:nvSpPr>
        <p:spPr>
          <a:xfrm>
            <a:off x="3620880" y="6337440"/>
            <a:ext cx="246852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DejaVu Sans"/>
                <a:ea typeface="DejaVu Sans"/>
              </a:rPr>
              <a:t>rgupta.mtech@gmail.com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0" name="CustomShape 2"/>
          <p:cNvSpPr/>
          <p:nvPr/>
        </p:nvSpPr>
        <p:spPr>
          <a:xfrm>
            <a:off x="702360" y="428760"/>
            <a:ext cx="467172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1" strike="noStrike">
                <a:solidFill>
                  <a:srgbClr val="775f55"/>
                </a:solidFill>
                <a:latin typeface="DejaVu Sans"/>
                <a:ea typeface="DejaVu Sans"/>
              </a:rPr>
              <a:t>Entity Life Cycle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511" name="CustomShape 3"/>
          <p:cNvSpPr/>
          <p:nvPr/>
        </p:nvSpPr>
        <p:spPr>
          <a:xfrm>
            <a:off x="3620880" y="6337440"/>
            <a:ext cx="246852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DejaVu Sans"/>
                <a:ea typeface="DejaVu Sans"/>
              </a:rPr>
              <a:t>rgupta.mtech@gmail.com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3" name="CustomShape 2"/>
          <p:cNvSpPr/>
          <p:nvPr/>
        </p:nvSpPr>
        <p:spPr>
          <a:xfrm>
            <a:off x="702360" y="428760"/>
            <a:ext cx="459360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1" strike="noStrike">
                <a:solidFill>
                  <a:srgbClr val="775f55"/>
                </a:solidFill>
                <a:latin typeface="DejaVu Sans"/>
                <a:ea typeface="DejaVu Sans"/>
              </a:rPr>
              <a:t>persistence.xml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514" name="CustomShape 3"/>
          <p:cNvSpPr/>
          <p:nvPr/>
        </p:nvSpPr>
        <p:spPr>
          <a:xfrm>
            <a:off x="3620880" y="6337440"/>
            <a:ext cx="246852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DejaVu Sans"/>
                <a:ea typeface="DejaVu Sans"/>
              </a:rPr>
              <a:t>rgupta.mtech@gmail.com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2"/>
          <p:cNvSpPr/>
          <p:nvPr/>
        </p:nvSpPr>
        <p:spPr>
          <a:xfrm>
            <a:off x="702360" y="428760"/>
            <a:ext cx="475632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32" strike="noStrike">
                <a:solidFill>
                  <a:srgbClr val="775f55"/>
                </a:solidFill>
                <a:latin typeface="AJJWSF+DejaVu Sans"/>
                <a:ea typeface="DejaVu Sans"/>
              </a:rPr>
              <a:t>Workshop</a:t>
            </a:r>
            <a:r>
              <a:rPr b="0" lang="en-IN" sz="4400" spc="21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topics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867240" y="1657080"/>
            <a:ext cx="234792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Hibernate-What it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is ?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207" name="CustomShape 4"/>
          <p:cNvSpPr/>
          <p:nvPr/>
        </p:nvSpPr>
        <p:spPr>
          <a:xfrm>
            <a:off x="547200" y="1702800"/>
            <a:ext cx="24876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763"/>
              </a:lnSpc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568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</p:txBody>
      </p:sp>
      <p:sp>
        <p:nvSpPr>
          <p:cNvPr id="208" name="CustomShape 5"/>
          <p:cNvSpPr/>
          <p:nvPr/>
        </p:nvSpPr>
        <p:spPr>
          <a:xfrm>
            <a:off x="4878000" y="1773360"/>
            <a:ext cx="347688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HQL and</a:t>
            </a:r>
            <a:r>
              <a:rPr b="1" lang="en-IN" sz="1600" spc="-12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the</a:t>
            </a:r>
            <a:r>
              <a:rPr b="1" lang="en-IN" sz="1600" spc="-15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Query Object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209" name="CustomShape 6"/>
          <p:cNvSpPr/>
          <p:nvPr/>
        </p:nvSpPr>
        <p:spPr>
          <a:xfrm>
            <a:off x="867240" y="1959480"/>
            <a:ext cx="167760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29" strike="noStrike">
                <a:solidFill>
                  <a:srgbClr val="000000"/>
                </a:solidFill>
                <a:latin typeface="DLHAQU+DejaVu Sans Bold"/>
                <a:ea typeface="DejaVu Sans"/>
              </a:rPr>
              <a:t>JPA-</a:t>
            </a:r>
            <a:r>
              <a:rPr b="1" lang="en-IN" sz="1400" spc="29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What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it is?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210" name="CustomShape 7"/>
          <p:cNvSpPr/>
          <p:nvPr/>
        </p:nvSpPr>
        <p:spPr>
          <a:xfrm>
            <a:off x="5335200" y="2058120"/>
            <a:ext cx="3423600" cy="79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one class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to two tables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860"/>
              </a:lnSpc>
              <a:spcBef>
                <a:spcPts val="317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Select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and 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Pagination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in</a:t>
            </a:r>
            <a:r>
              <a:rPr b="0" lang="en-IN" sz="16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HQL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860"/>
              </a:lnSpc>
              <a:spcBef>
                <a:spcPts val="332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Named Quaries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211" name="CustomShape 8"/>
          <p:cNvSpPr/>
          <p:nvPr/>
        </p:nvSpPr>
        <p:spPr>
          <a:xfrm>
            <a:off x="867240" y="2263680"/>
            <a:ext cx="196272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1" lang="en-IN" sz="1600" spc="-1" strike="noStrike">
                <a:solidFill>
                  <a:srgbClr val="ff0000"/>
                </a:solidFill>
                <a:latin typeface="DLHAQU+DejaVu Sans Bold"/>
                <a:ea typeface="DejaVu Sans"/>
              </a:rPr>
              <a:t>ORM and</a:t>
            </a:r>
            <a:r>
              <a:rPr b="1" lang="en-IN" sz="1600" spc="-15" strike="noStrike">
                <a:solidFill>
                  <a:srgbClr val="ff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ff0000"/>
                </a:solidFill>
                <a:latin typeface="DLHAQU+DejaVu Sans Bold"/>
                <a:ea typeface="DejaVu Sans"/>
              </a:rPr>
              <a:t>Issues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212" name="CustomShape 9"/>
          <p:cNvSpPr/>
          <p:nvPr/>
        </p:nvSpPr>
        <p:spPr>
          <a:xfrm>
            <a:off x="547200" y="2314440"/>
            <a:ext cx="263160" cy="191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73"/>
              </a:lnSpc>
            </a:pPr>
            <a:r>
              <a:rPr b="0" lang="en-IN" sz="9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9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41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6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0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6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568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6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</p:txBody>
      </p:sp>
      <p:sp>
        <p:nvSpPr>
          <p:cNvPr id="213" name="CustomShape 10"/>
          <p:cNvSpPr/>
          <p:nvPr/>
        </p:nvSpPr>
        <p:spPr>
          <a:xfrm>
            <a:off x="867240" y="2594520"/>
            <a:ext cx="3427200" cy="82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Hello World</a:t>
            </a:r>
            <a:r>
              <a:rPr b="1" lang="en-IN" sz="1400" spc="9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CRUD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799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Primary </a:t>
            </a:r>
            <a:r>
              <a:rPr b="1" lang="en-IN" sz="1400" spc="-15" strike="noStrike">
                <a:solidFill>
                  <a:srgbClr val="000000"/>
                </a:solidFill>
                <a:latin typeface="DLHAQU+DejaVu Sans Bold"/>
                <a:ea typeface="DejaVu Sans"/>
              </a:rPr>
              <a:t>key</a:t>
            </a:r>
            <a:r>
              <a:rPr b="1" lang="en-IN" sz="1400" spc="7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generation strategy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791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More annotations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214" name="CustomShape 11"/>
          <p:cNvSpPr/>
          <p:nvPr/>
        </p:nvSpPr>
        <p:spPr>
          <a:xfrm>
            <a:off x="5335200" y="2923920"/>
            <a:ext cx="336960" cy="18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454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215" name="CustomShape 12"/>
          <p:cNvSpPr/>
          <p:nvPr/>
        </p:nvSpPr>
        <p:spPr>
          <a:xfrm>
            <a:off x="5678280" y="2908800"/>
            <a:ext cx="128520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Criteria API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216" name="CustomShape 13"/>
          <p:cNvSpPr/>
          <p:nvPr/>
        </p:nvSpPr>
        <p:spPr>
          <a:xfrm>
            <a:off x="4878000" y="3476520"/>
            <a:ext cx="3667680" cy="15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137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caching</a:t>
            </a:r>
            <a:endParaRPr b="0" lang="en-IN" sz="1600" spc="-1" strike="noStrike">
              <a:latin typeface="Arial"/>
            </a:endParaRPr>
          </a:p>
          <a:p>
            <a:pPr marL="457200">
              <a:lnSpc>
                <a:spcPts val="1860"/>
              </a:lnSpc>
              <a:spcBef>
                <a:spcPts val="320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26" strike="noStrike">
                <a:solidFill>
                  <a:srgbClr val="000000"/>
                </a:solidFill>
                <a:latin typeface="AJJWSF+DejaVu Sans"/>
                <a:ea typeface="DejaVu Sans"/>
              </a:rPr>
              <a:t>First</a:t>
            </a:r>
            <a:r>
              <a:rPr b="0" lang="en-IN" sz="1600" spc="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Level</a:t>
            </a:r>
            <a:endParaRPr b="0" lang="en-IN" sz="1600" spc="-1" strike="noStrike">
              <a:latin typeface="Arial"/>
            </a:endParaRPr>
          </a:p>
          <a:p>
            <a:pPr marL="457200">
              <a:lnSpc>
                <a:spcPts val="1860"/>
              </a:lnSpc>
              <a:spcBef>
                <a:spcPts val="320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Second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Level Cache</a:t>
            </a:r>
            <a:endParaRPr b="0" lang="en-IN" sz="1600" spc="-1" strike="noStrike">
              <a:latin typeface="Arial"/>
            </a:endParaRPr>
          </a:p>
          <a:p>
            <a:pPr marL="457200">
              <a:lnSpc>
                <a:spcPts val="1860"/>
              </a:lnSpc>
              <a:spcBef>
                <a:spcPts val="377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137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optimization</a:t>
            </a:r>
            <a:endParaRPr b="0" lang="en-IN" sz="1600" spc="-1" strike="noStrike">
              <a:latin typeface="Arial"/>
            </a:endParaRPr>
          </a:p>
          <a:p>
            <a:pPr marL="457200">
              <a:lnSpc>
                <a:spcPts val="1860"/>
              </a:lnSpc>
              <a:spcBef>
                <a:spcPts val="317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</a:t>
            </a:r>
            <a:r>
              <a:rPr b="1" lang="en-IN" sz="1600" spc="-12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Batch Processing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217" name="CustomShape 14"/>
          <p:cNvSpPr/>
          <p:nvPr/>
        </p:nvSpPr>
        <p:spPr>
          <a:xfrm>
            <a:off x="867240" y="3499920"/>
            <a:ext cx="2814480" cy="81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Object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life cycle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751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Architecture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799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Relation 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218" name="CustomShape 15"/>
          <p:cNvSpPr/>
          <p:nvPr/>
        </p:nvSpPr>
        <p:spPr>
          <a:xfrm>
            <a:off x="1187280" y="4387680"/>
            <a:ext cx="235368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Many-to-one 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219" name="CustomShape 16"/>
          <p:cNvSpPr/>
          <p:nvPr/>
        </p:nvSpPr>
        <p:spPr>
          <a:xfrm>
            <a:off x="912960" y="442332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220" name="CustomShape 17"/>
          <p:cNvSpPr/>
          <p:nvPr/>
        </p:nvSpPr>
        <p:spPr>
          <a:xfrm>
            <a:off x="1187280" y="4669560"/>
            <a:ext cx="218340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one-to-one 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221" name="CustomShape 18"/>
          <p:cNvSpPr/>
          <p:nvPr/>
        </p:nvSpPr>
        <p:spPr>
          <a:xfrm>
            <a:off x="912960" y="470664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222" name="CustomShape 19"/>
          <p:cNvSpPr/>
          <p:nvPr/>
        </p:nvSpPr>
        <p:spPr>
          <a:xfrm>
            <a:off x="1187280" y="4952880"/>
            <a:ext cx="252504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Many-to-Many 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223" name="CustomShape 20"/>
          <p:cNvSpPr/>
          <p:nvPr/>
        </p:nvSpPr>
        <p:spPr>
          <a:xfrm>
            <a:off x="912960" y="498996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224" name="CustomShape 21"/>
          <p:cNvSpPr/>
          <p:nvPr/>
        </p:nvSpPr>
        <p:spPr>
          <a:xfrm>
            <a:off x="867240" y="5255280"/>
            <a:ext cx="260892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Inheritance in Hibernate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225" name="CustomShape 22"/>
          <p:cNvSpPr/>
          <p:nvPr/>
        </p:nvSpPr>
        <p:spPr>
          <a:xfrm>
            <a:off x="547200" y="5301000"/>
            <a:ext cx="248760" cy="9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763"/>
              </a:lnSpc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</p:txBody>
      </p:sp>
      <p:sp>
        <p:nvSpPr>
          <p:cNvPr id="226" name="CustomShape 23"/>
          <p:cNvSpPr/>
          <p:nvPr/>
        </p:nvSpPr>
        <p:spPr>
          <a:xfrm>
            <a:off x="1187280" y="5538240"/>
            <a:ext cx="229968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Single </a:t>
            </a:r>
            <a:r>
              <a:rPr b="1" lang="en-IN" sz="1400" spc="-35" strike="noStrike">
                <a:solidFill>
                  <a:srgbClr val="000000"/>
                </a:solidFill>
                <a:latin typeface="DLHAQU+DejaVu Sans Bold"/>
                <a:ea typeface="DejaVu Sans"/>
              </a:rPr>
              <a:t>Table</a:t>
            </a:r>
            <a:r>
              <a:rPr b="1" lang="en-IN" sz="1400" spc="26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Strategy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227" name="CustomShape 24"/>
          <p:cNvSpPr/>
          <p:nvPr/>
        </p:nvSpPr>
        <p:spPr>
          <a:xfrm>
            <a:off x="912960" y="557388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228" name="CustomShape 25"/>
          <p:cNvSpPr/>
          <p:nvPr/>
        </p:nvSpPr>
        <p:spPr>
          <a:xfrm>
            <a:off x="1187280" y="5821560"/>
            <a:ext cx="260280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35" strike="noStrike">
                <a:solidFill>
                  <a:srgbClr val="000000"/>
                </a:solidFill>
                <a:latin typeface="DLHAQU+DejaVu Sans Bold"/>
                <a:ea typeface="DejaVu Sans"/>
              </a:rPr>
              <a:t>Table</a:t>
            </a:r>
            <a:r>
              <a:rPr b="1" lang="en-IN" sz="1400" spc="26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Per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Class Strategy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229" name="CustomShape 26"/>
          <p:cNvSpPr/>
          <p:nvPr/>
        </p:nvSpPr>
        <p:spPr>
          <a:xfrm>
            <a:off x="912960" y="585720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230" name="CustomShape 27"/>
          <p:cNvSpPr/>
          <p:nvPr/>
        </p:nvSpPr>
        <p:spPr>
          <a:xfrm>
            <a:off x="1187280" y="6104880"/>
            <a:ext cx="17085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Joined Strategy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231" name="CustomShape 28"/>
          <p:cNvSpPr/>
          <p:nvPr/>
        </p:nvSpPr>
        <p:spPr>
          <a:xfrm>
            <a:off x="912960" y="614052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232" name="CustomShape 29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6" name="CustomShape 2"/>
          <p:cNvSpPr/>
          <p:nvPr/>
        </p:nvSpPr>
        <p:spPr>
          <a:xfrm>
            <a:off x="702360" y="428760"/>
            <a:ext cx="472608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1" strike="noStrike">
                <a:solidFill>
                  <a:srgbClr val="775f55"/>
                </a:solidFill>
                <a:latin typeface="DejaVu Sans"/>
                <a:ea typeface="DejaVu Sans"/>
              </a:rPr>
              <a:t>Inserting </a:t>
            </a:r>
            <a:r>
              <a:rPr b="0" lang="en-IN" sz="4400" spc="-46" strike="noStrike">
                <a:solidFill>
                  <a:srgbClr val="775f55"/>
                </a:solidFill>
                <a:latin typeface="DejaVu Sans"/>
                <a:ea typeface="DejaVu Sans"/>
              </a:rPr>
              <a:t>Record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517" name="CustomShape 3"/>
          <p:cNvSpPr/>
          <p:nvPr/>
        </p:nvSpPr>
        <p:spPr>
          <a:xfrm>
            <a:off x="3620880" y="6337440"/>
            <a:ext cx="246852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DejaVu Sans"/>
                <a:ea typeface="DejaVu Sans"/>
              </a:rPr>
              <a:t>rgupta.mtech@gmail.com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2"/>
          <p:cNvSpPr/>
          <p:nvPr/>
        </p:nvSpPr>
        <p:spPr>
          <a:xfrm>
            <a:off x="702360" y="428760"/>
            <a:ext cx="146124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ORM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702360" y="1669680"/>
            <a:ext cx="409428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155"/>
              </a:lnSpc>
            </a:pPr>
            <a:r>
              <a:rPr b="0" lang="en-IN" sz="2400" spc="58" strike="noStrike" baseline="25000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r>
              <a:rPr b="1" lang="en-IN" sz="2700" spc="-1" strike="noStrike">
                <a:solidFill>
                  <a:srgbClr val="0070c0"/>
                </a:solidFill>
                <a:latin typeface="DLHAQU+DejaVu Sans Bold"/>
                <a:ea typeface="DejaVu Sans"/>
              </a:rPr>
              <a:t>Object</a:t>
            </a:r>
            <a:r>
              <a:rPr b="1" lang="en-IN" sz="2700" spc="4" strike="noStrike">
                <a:solidFill>
                  <a:srgbClr val="0070c0"/>
                </a:solidFill>
                <a:latin typeface="DLHAQU+DejaVu Sans Bold"/>
                <a:ea typeface="DejaVu Sans"/>
              </a:rPr>
              <a:t> </a:t>
            </a:r>
            <a:r>
              <a:rPr b="1" lang="en-IN" sz="2700" spc="-1" strike="noStrike">
                <a:solidFill>
                  <a:srgbClr val="0070c0"/>
                </a:solidFill>
                <a:latin typeface="DLHAQU+DejaVu Sans Bold"/>
                <a:ea typeface="DejaVu Sans"/>
              </a:rPr>
              <a:t>Relational</a:t>
            </a:r>
            <a:endParaRPr b="0" lang="en-IN" sz="2700" spc="-1" strike="noStrike">
              <a:latin typeface="Arial"/>
            </a:endParaRPr>
          </a:p>
        </p:txBody>
      </p:sp>
      <p:sp>
        <p:nvSpPr>
          <p:cNvPr id="236" name="CustomShape 4"/>
          <p:cNvSpPr/>
          <p:nvPr/>
        </p:nvSpPr>
        <p:spPr>
          <a:xfrm>
            <a:off x="891720" y="2438640"/>
            <a:ext cx="7588440" cy="25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990"/>
              </a:lnSpc>
            </a:pPr>
            <a:r>
              <a:rPr b="0" lang="en-IN" sz="17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Mapping</a:t>
            </a:r>
            <a:r>
              <a:rPr b="0" lang="en-IN" sz="17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object to relational world is not </a:t>
            </a:r>
            <a:r>
              <a:rPr b="0" lang="en-IN" sz="17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easy,</a:t>
            </a:r>
            <a:r>
              <a:rPr b="0" lang="en-IN" sz="17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0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as</a:t>
            </a:r>
            <a:r>
              <a:rPr b="0" lang="en-IN" sz="17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there</a:t>
            </a:r>
            <a:r>
              <a:rPr b="0" lang="en-IN" sz="17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are</a:t>
            </a:r>
            <a:r>
              <a:rPr b="0" lang="en-IN" sz="1700" spc="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points of</a:t>
            </a:r>
            <a:endParaRPr b="0" lang="en-IN" sz="1700" spc="-1" strike="noStrike">
              <a:latin typeface="Arial"/>
            </a:endParaRPr>
          </a:p>
        </p:txBody>
      </p:sp>
      <p:sp>
        <p:nvSpPr>
          <p:cNvPr id="237" name="CustomShape 5"/>
          <p:cNvSpPr/>
          <p:nvPr/>
        </p:nvSpPr>
        <p:spPr>
          <a:xfrm>
            <a:off x="702360" y="2495520"/>
            <a:ext cx="265320" cy="11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916"/>
              </a:lnSpc>
            </a:pPr>
            <a:r>
              <a:rPr b="0" lang="en-IN" sz="10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238" name="CustomShape 6"/>
          <p:cNvSpPr/>
          <p:nvPr/>
        </p:nvSpPr>
        <p:spPr>
          <a:xfrm>
            <a:off x="891720" y="2698920"/>
            <a:ext cx="1473840" cy="25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990"/>
              </a:lnSpc>
            </a:pPr>
            <a:r>
              <a:rPr b="0" lang="en-IN" sz="17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mismatches</a:t>
            </a:r>
            <a:endParaRPr b="0" lang="en-IN" sz="1700" spc="-1" strike="noStrike">
              <a:latin typeface="Arial"/>
            </a:endParaRPr>
          </a:p>
        </p:txBody>
      </p:sp>
      <p:sp>
        <p:nvSpPr>
          <p:cNvPr id="239" name="CustomShape 7"/>
          <p:cNvSpPr/>
          <p:nvPr/>
        </p:nvSpPr>
        <p:spPr>
          <a:xfrm>
            <a:off x="891720" y="3325320"/>
            <a:ext cx="7746840" cy="25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990"/>
              </a:lnSpc>
            </a:pPr>
            <a:r>
              <a:rPr b="0" lang="en-IN" sz="17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There</a:t>
            </a:r>
            <a:r>
              <a:rPr b="0" lang="en-IN" sz="17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are</a:t>
            </a:r>
            <a:r>
              <a:rPr b="0" lang="en-IN" sz="17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numbers</a:t>
            </a:r>
            <a:r>
              <a:rPr b="0" lang="en-IN" sz="17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of </a:t>
            </a:r>
            <a:r>
              <a:rPr b="0" lang="en-IN" sz="17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impedance</a:t>
            </a:r>
            <a:r>
              <a:rPr b="0" lang="en-IN" sz="17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mismatches </a:t>
            </a:r>
            <a:r>
              <a:rPr b="0" lang="en-IN" sz="17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between</a:t>
            </a:r>
            <a:r>
              <a:rPr b="0" lang="en-IN" sz="17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00" spc="9" strike="noStrike">
                <a:solidFill>
                  <a:srgbClr val="000000"/>
                </a:solidFill>
                <a:latin typeface="AJJWSF+DejaVu Sans"/>
                <a:ea typeface="DejaVu Sans"/>
              </a:rPr>
              <a:t>OO</a:t>
            </a:r>
            <a:r>
              <a:rPr b="0" lang="en-IN" sz="17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world </a:t>
            </a:r>
            <a:r>
              <a:rPr b="0" lang="en-IN" sz="17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and</a:t>
            </a:r>
            <a:endParaRPr b="0" lang="en-IN" sz="1700" spc="-1" strike="noStrike">
              <a:latin typeface="Arial"/>
            </a:endParaRPr>
          </a:p>
        </p:txBody>
      </p:sp>
      <p:sp>
        <p:nvSpPr>
          <p:cNvPr id="240" name="CustomShape 8"/>
          <p:cNvSpPr/>
          <p:nvPr/>
        </p:nvSpPr>
        <p:spPr>
          <a:xfrm>
            <a:off x="702360" y="3381840"/>
            <a:ext cx="265320" cy="11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916"/>
              </a:lnSpc>
            </a:pPr>
            <a:r>
              <a:rPr b="0" lang="en-IN" sz="10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241" name="CustomShape 9"/>
          <p:cNvSpPr/>
          <p:nvPr/>
        </p:nvSpPr>
        <p:spPr>
          <a:xfrm>
            <a:off x="891720" y="3585600"/>
            <a:ext cx="7687440" cy="25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990"/>
              </a:lnSpc>
            </a:pPr>
            <a:r>
              <a:rPr b="0" lang="en-IN" sz="17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DB worlds, </a:t>
            </a:r>
            <a:r>
              <a:rPr b="0" lang="en-IN" sz="17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and</a:t>
            </a:r>
            <a:r>
              <a:rPr b="0" lang="en-IN" sz="17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ORM</a:t>
            </a:r>
            <a:r>
              <a:rPr b="0" lang="en-IN" sz="17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tool </a:t>
            </a:r>
            <a:r>
              <a:rPr b="0" lang="en-IN" sz="17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must</a:t>
            </a:r>
            <a:r>
              <a:rPr b="0" lang="en-IN" sz="17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address </a:t>
            </a:r>
            <a:r>
              <a:rPr b="0" lang="en-IN" sz="17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and</a:t>
            </a:r>
            <a:r>
              <a:rPr b="0" lang="en-IN" sz="17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provide</a:t>
            </a:r>
            <a:r>
              <a:rPr b="0" lang="en-IN" sz="17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solutions for that</a:t>
            </a:r>
            <a:endParaRPr b="0" lang="en-IN" sz="1700" spc="-1" strike="noStrike">
              <a:latin typeface="Arial"/>
            </a:endParaRPr>
          </a:p>
        </p:txBody>
      </p:sp>
      <p:sp>
        <p:nvSpPr>
          <p:cNvPr id="242" name="CustomShape 10"/>
          <p:cNvSpPr/>
          <p:nvPr/>
        </p:nvSpPr>
        <p:spPr>
          <a:xfrm>
            <a:off x="891720" y="4211640"/>
            <a:ext cx="985680" cy="25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990"/>
              </a:lnSpc>
            </a:pPr>
            <a:r>
              <a:rPr b="0" lang="en-IN" sz="17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Identity</a:t>
            </a:r>
            <a:endParaRPr b="0" lang="en-IN" sz="1700" spc="-1" strike="noStrike">
              <a:latin typeface="Arial"/>
            </a:endParaRPr>
          </a:p>
        </p:txBody>
      </p:sp>
      <p:sp>
        <p:nvSpPr>
          <p:cNvPr id="243" name="CustomShape 11"/>
          <p:cNvSpPr/>
          <p:nvPr/>
        </p:nvSpPr>
        <p:spPr>
          <a:xfrm>
            <a:off x="702360" y="4267080"/>
            <a:ext cx="266760" cy="11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916"/>
              </a:lnSpc>
            </a:pPr>
            <a:r>
              <a:rPr b="0" lang="en-IN" sz="10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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244" name="CustomShape 12"/>
          <p:cNvSpPr/>
          <p:nvPr/>
        </p:nvSpPr>
        <p:spPr>
          <a:xfrm>
            <a:off x="891720" y="4524120"/>
            <a:ext cx="1379880" cy="25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990"/>
              </a:lnSpc>
            </a:pPr>
            <a:r>
              <a:rPr b="0" lang="en-IN" sz="17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Granularity</a:t>
            </a:r>
            <a:endParaRPr b="0" lang="en-IN" sz="1700" spc="-1" strike="noStrike">
              <a:latin typeface="Arial"/>
            </a:endParaRPr>
          </a:p>
        </p:txBody>
      </p:sp>
      <p:sp>
        <p:nvSpPr>
          <p:cNvPr id="245" name="CustomShape 13"/>
          <p:cNvSpPr/>
          <p:nvPr/>
        </p:nvSpPr>
        <p:spPr>
          <a:xfrm>
            <a:off x="702360" y="4581000"/>
            <a:ext cx="266760" cy="11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916"/>
              </a:lnSpc>
            </a:pPr>
            <a:r>
              <a:rPr b="0" lang="en-IN" sz="10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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246" name="CustomShape 14"/>
          <p:cNvSpPr/>
          <p:nvPr/>
        </p:nvSpPr>
        <p:spPr>
          <a:xfrm>
            <a:off x="891720" y="4837680"/>
            <a:ext cx="1505160" cy="25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990"/>
              </a:lnSpc>
            </a:pPr>
            <a:r>
              <a:rPr b="0" lang="en-IN" sz="17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Associations</a:t>
            </a:r>
            <a:endParaRPr b="0" lang="en-IN" sz="1700" spc="-1" strike="noStrike">
              <a:latin typeface="Arial"/>
            </a:endParaRPr>
          </a:p>
        </p:txBody>
      </p:sp>
      <p:sp>
        <p:nvSpPr>
          <p:cNvPr id="247" name="CustomShape 15"/>
          <p:cNvSpPr/>
          <p:nvPr/>
        </p:nvSpPr>
        <p:spPr>
          <a:xfrm>
            <a:off x="702360" y="4893120"/>
            <a:ext cx="266760" cy="11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916"/>
              </a:lnSpc>
            </a:pPr>
            <a:r>
              <a:rPr b="0" lang="en-IN" sz="10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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248" name="CustomShape 16"/>
          <p:cNvSpPr/>
          <p:nvPr/>
        </p:nvSpPr>
        <p:spPr>
          <a:xfrm>
            <a:off x="891720" y="5150160"/>
            <a:ext cx="1325880" cy="25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990"/>
              </a:lnSpc>
            </a:pPr>
            <a:r>
              <a:rPr b="0" lang="en-IN" sz="17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Navigation</a:t>
            </a:r>
            <a:endParaRPr b="0" lang="en-IN" sz="1700" spc="-1" strike="noStrike">
              <a:latin typeface="Arial"/>
            </a:endParaRPr>
          </a:p>
        </p:txBody>
      </p:sp>
      <p:sp>
        <p:nvSpPr>
          <p:cNvPr id="249" name="CustomShape 17"/>
          <p:cNvSpPr/>
          <p:nvPr/>
        </p:nvSpPr>
        <p:spPr>
          <a:xfrm>
            <a:off x="702360" y="5205600"/>
            <a:ext cx="266760" cy="11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916"/>
              </a:lnSpc>
            </a:pPr>
            <a:r>
              <a:rPr b="0" lang="en-IN" sz="10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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250" name="CustomShape 18"/>
          <p:cNvSpPr/>
          <p:nvPr/>
        </p:nvSpPr>
        <p:spPr>
          <a:xfrm>
            <a:off x="891720" y="5462640"/>
            <a:ext cx="1387800" cy="25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990"/>
              </a:lnSpc>
            </a:pPr>
            <a:r>
              <a:rPr b="0" lang="en-IN" sz="17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Inheritance</a:t>
            </a:r>
            <a:endParaRPr b="0" lang="en-IN" sz="1700" spc="-1" strike="noStrike">
              <a:latin typeface="Arial"/>
            </a:endParaRPr>
          </a:p>
        </p:txBody>
      </p:sp>
      <p:sp>
        <p:nvSpPr>
          <p:cNvPr id="251" name="CustomShape 19"/>
          <p:cNvSpPr/>
          <p:nvPr/>
        </p:nvSpPr>
        <p:spPr>
          <a:xfrm>
            <a:off x="702360" y="5519520"/>
            <a:ext cx="266760" cy="11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916"/>
              </a:lnSpc>
            </a:pPr>
            <a:r>
              <a:rPr b="0" lang="en-IN" sz="10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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252" name="CustomShape 20"/>
          <p:cNvSpPr/>
          <p:nvPr/>
        </p:nvSpPr>
        <p:spPr>
          <a:xfrm>
            <a:off x="891720" y="5776200"/>
            <a:ext cx="2369880" cy="25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990"/>
              </a:lnSpc>
            </a:pPr>
            <a:r>
              <a:rPr b="0" lang="en-IN" sz="17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Data </a:t>
            </a:r>
            <a:r>
              <a:rPr b="0" lang="en-IN" sz="17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type</a:t>
            </a:r>
            <a:r>
              <a:rPr b="0" lang="en-IN" sz="17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mismatch</a:t>
            </a:r>
            <a:endParaRPr b="0" lang="en-IN" sz="1700" spc="-1" strike="noStrike">
              <a:latin typeface="Arial"/>
            </a:endParaRPr>
          </a:p>
        </p:txBody>
      </p:sp>
      <p:sp>
        <p:nvSpPr>
          <p:cNvPr id="253" name="CustomShape 21"/>
          <p:cNvSpPr/>
          <p:nvPr/>
        </p:nvSpPr>
        <p:spPr>
          <a:xfrm>
            <a:off x="702360" y="5832000"/>
            <a:ext cx="266760" cy="11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916"/>
              </a:lnSpc>
            </a:pPr>
            <a:r>
              <a:rPr b="0" lang="en-IN" sz="10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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254" name="CustomShape 22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2"/>
          <p:cNvSpPr/>
          <p:nvPr/>
        </p:nvSpPr>
        <p:spPr>
          <a:xfrm>
            <a:off x="702360" y="428760"/>
            <a:ext cx="229248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Identity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57" name="CustomShape 3"/>
          <p:cNvSpPr/>
          <p:nvPr/>
        </p:nvSpPr>
        <p:spPr>
          <a:xfrm>
            <a:off x="1022400" y="1667880"/>
            <a:ext cx="7746480" cy="35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795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</a:t>
            </a:r>
            <a:r>
              <a:rPr b="0" lang="en-IN" sz="24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400" spc="-29" strike="noStrike">
                <a:solidFill>
                  <a:srgbClr val="000000"/>
                </a:solidFill>
                <a:latin typeface="AJJWSF+DejaVu Sans"/>
                <a:ea typeface="DejaVu Sans"/>
              </a:rPr>
              <a:t>row</a:t>
            </a:r>
            <a:r>
              <a:rPr b="0" lang="en-IN" sz="2400" spc="2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is uniquely identiﬁed </a:t>
            </a:r>
            <a:r>
              <a:rPr b="0" lang="en-IN" sz="24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form</a:t>
            </a:r>
            <a:r>
              <a:rPr b="0" lang="en-IN" sz="24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all other </a:t>
            </a:r>
            <a:r>
              <a:rPr b="0" lang="en-IN" sz="24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rows</a:t>
            </a:r>
            <a:r>
              <a:rPr b="0" lang="en-IN" sz="2400" spc="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by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58" name="CustomShape 4"/>
          <p:cNvSpPr/>
          <p:nvPr/>
        </p:nvSpPr>
        <p:spPr>
          <a:xfrm>
            <a:off x="703440" y="1743840"/>
            <a:ext cx="314280" cy="16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310"/>
              </a:lnSpc>
            </a:pPr>
            <a:r>
              <a:rPr b="0" lang="en-IN" sz="14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450" spc="-1" strike="noStrike">
              <a:latin typeface="Arial"/>
            </a:endParaRPr>
          </a:p>
        </p:txBody>
      </p:sp>
      <p:sp>
        <p:nvSpPr>
          <p:cNvPr id="259" name="CustomShape 5"/>
          <p:cNvSpPr/>
          <p:nvPr/>
        </p:nvSpPr>
        <p:spPr>
          <a:xfrm>
            <a:off x="1022400" y="2033640"/>
            <a:ext cx="2434320" cy="35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795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its primary </a:t>
            </a:r>
            <a:r>
              <a:rPr b="0" lang="en-IN" sz="2400" spc="-43" strike="noStrike">
                <a:solidFill>
                  <a:srgbClr val="000000"/>
                </a:solidFill>
                <a:latin typeface="AJJWSF+DejaVu Sans"/>
                <a:ea typeface="DejaVu Sans"/>
              </a:rPr>
              <a:t>key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60" name="CustomShape 6"/>
          <p:cNvSpPr/>
          <p:nvPr/>
        </p:nvSpPr>
        <p:spPr>
          <a:xfrm>
            <a:off x="1022400" y="2488320"/>
            <a:ext cx="7113240" cy="35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795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An object's identity does not always translate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61" name="CustomShape 7"/>
          <p:cNvSpPr/>
          <p:nvPr/>
        </p:nvSpPr>
        <p:spPr>
          <a:xfrm>
            <a:off x="703440" y="2564280"/>
            <a:ext cx="314280" cy="16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310"/>
              </a:lnSpc>
            </a:pPr>
            <a:r>
              <a:rPr b="0" lang="en-IN" sz="14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450" spc="-1" strike="noStrike">
              <a:latin typeface="Arial"/>
            </a:endParaRPr>
          </a:p>
        </p:txBody>
      </p:sp>
      <p:sp>
        <p:nvSpPr>
          <p:cNvPr id="262" name="CustomShape 8"/>
          <p:cNvSpPr/>
          <p:nvPr/>
        </p:nvSpPr>
        <p:spPr>
          <a:xfrm>
            <a:off x="1022400" y="2854080"/>
            <a:ext cx="7246800" cy="35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795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well </a:t>
            </a:r>
            <a:r>
              <a:rPr b="0" lang="en-IN" sz="24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to</a:t>
            </a:r>
            <a:r>
              <a:rPr b="0" lang="en-IN" sz="2400" spc="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the concept of primary </a:t>
            </a:r>
            <a:r>
              <a:rPr b="0" lang="en-IN" sz="2400" spc="-43" strike="noStrike">
                <a:solidFill>
                  <a:srgbClr val="000000"/>
                </a:solidFill>
                <a:latin typeface="AJJWSF+DejaVu Sans"/>
                <a:ea typeface="DejaVu Sans"/>
              </a:rPr>
              <a:t>key</a:t>
            </a:r>
            <a:r>
              <a:rPr b="0" lang="en-IN" sz="2400" spc="38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of DB world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63" name="CustomShape 9"/>
          <p:cNvSpPr/>
          <p:nvPr/>
        </p:nvSpPr>
        <p:spPr>
          <a:xfrm>
            <a:off x="1022400" y="3308760"/>
            <a:ext cx="7062120" cy="35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795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In Java, What is the meaning of identity of an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64" name="CustomShape 10"/>
          <p:cNvSpPr/>
          <p:nvPr/>
        </p:nvSpPr>
        <p:spPr>
          <a:xfrm>
            <a:off x="703440" y="3384720"/>
            <a:ext cx="314280" cy="16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310"/>
              </a:lnSpc>
            </a:pPr>
            <a:r>
              <a:rPr b="0" lang="en-IN" sz="14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450" spc="-1" strike="noStrike">
              <a:latin typeface="Arial"/>
            </a:endParaRPr>
          </a:p>
        </p:txBody>
      </p:sp>
      <p:sp>
        <p:nvSpPr>
          <p:cNvPr id="265" name="CustomShape 11"/>
          <p:cNvSpPr/>
          <p:nvPr/>
        </p:nvSpPr>
        <p:spPr>
          <a:xfrm>
            <a:off x="1022400" y="3674520"/>
            <a:ext cx="1252800" cy="35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795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object?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66" name="CustomShape 12"/>
          <p:cNvSpPr/>
          <p:nvPr/>
        </p:nvSpPr>
        <p:spPr>
          <a:xfrm>
            <a:off x="1022400" y="4129200"/>
            <a:ext cx="4996800" cy="35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795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Its data or its place in memory?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67" name="CustomShape 13"/>
          <p:cNvSpPr/>
          <p:nvPr/>
        </p:nvSpPr>
        <p:spPr>
          <a:xfrm>
            <a:off x="703440" y="4205160"/>
            <a:ext cx="314280" cy="16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310"/>
              </a:lnSpc>
            </a:pPr>
            <a:r>
              <a:rPr b="0" lang="en-IN" sz="14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450" spc="-1" strike="noStrike">
              <a:latin typeface="Arial"/>
            </a:endParaRPr>
          </a:p>
        </p:txBody>
      </p:sp>
      <p:sp>
        <p:nvSpPr>
          <p:cNvPr id="268" name="CustomShape 14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2"/>
          <p:cNvSpPr/>
          <p:nvPr/>
        </p:nvSpPr>
        <p:spPr>
          <a:xfrm>
            <a:off x="702360" y="428760"/>
            <a:ext cx="329724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Granularity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71" name="CustomShape 3"/>
          <p:cNvSpPr/>
          <p:nvPr/>
        </p:nvSpPr>
        <p:spPr>
          <a:xfrm>
            <a:off x="1022400" y="1667880"/>
            <a:ext cx="6759000" cy="35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795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Objects and tables </a:t>
            </a:r>
            <a:r>
              <a:rPr b="0" lang="en-IN" sz="2400" spc="-26" strike="noStrike">
                <a:solidFill>
                  <a:srgbClr val="000000"/>
                </a:solidFill>
                <a:latin typeface="AJJWSF+DejaVu Sans"/>
                <a:ea typeface="DejaVu Sans"/>
              </a:rPr>
              <a:t>are</a:t>
            </a:r>
            <a:r>
              <a:rPr b="0" lang="en-IN" sz="2400" spc="2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at</a:t>
            </a:r>
            <a:r>
              <a:rPr b="0" lang="en-IN" sz="24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diﬀerent</a:t>
            </a:r>
            <a:r>
              <a:rPr b="0" lang="en-IN" sz="24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levels of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703440" y="1743840"/>
            <a:ext cx="314280" cy="16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310"/>
              </a:lnSpc>
            </a:pPr>
            <a:r>
              <a:rPr b="0" lang="en-IN" sz="14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450" spc="-1" strike="noStrike">
              <a:latin typeface="Arial"/>
            </a:endParaRPr>
          </a:p>
        </p:txBody>
      </p:sp>
      <p:sp>
        <p:nvSpPr>
          <p:cNvPr id="273" name="CustomShape 5"/>
          <p:cNvSpPr/>
          <p:nvPr/>
        </p:nvSpPr>
        <p:spPr>
          <a:xfrm>
            <a:off x="1022400" y="2033640"/>
            <a:ext cx="1826640" cy="35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795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granularity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74" name="CustomShape 6"/>
          <p:cNvSpPr/>
          <p:nvPr/>
        </p:nvSpPr>
        <p:spPr>
          <a:xfrm>
            <a:off x="1022400" y="2488320"/>
            <a:ext cx="7464240" cy="35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795"/>
              </a:lnSpc>
            </a:pPr>
            <a:r>
              <a:rPr b="0" lang="en-IN" sz="2400" spc="-77" strike="noStrike">
                <a:solidFill>
                  <a:srgbClr val="000000"/>
                </a:solidFill>
                <a:latin typeface="AJJWSF+DejaVu Sans"/>
                <a:ea typeface="DejaVu Sans"/>
              </a:rPr>
              <a:t>Table</a:t>
            </a:r>
            <a:r>
              <a:rPr b="0" lang="en-IN" sz="2400" spc="77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structure </a:t>
            </a:r>
            <a:r>
              <a:rPr b="0" lang="en-IN" sz="2400" spc="-26" strike="noStrike">
                <a:solidFill>
                  <a:srgbClr val="000000"/>
                </a:solidFill>
                <a:latin typeface="AJJWSF+DejaVu Sans"/>
                <a:ea typeface="DejaVu Sans"/>
              </a:rPr>
              <a:t>are</a:t>
            </a:r>
            <a:r>
              <a:rPr b="0" lang="en-IN" sz="2400" spc="2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4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often</a:t>
            </a:r>
            <a:r>
              <a:rPr b="0" lang="en-IN" sz="2400" spc="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de-normalized </a:t>
            </a:r>
            <a:r>
              <a:rPr b="0" lang="en-IN" sz="24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in</a:t>
            </a:r>
            <a:r>
              <a:rPr b="0" lang="en-IN" sz="24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4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order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75" name="CustomShape 7"/>
          <p:cNvSpPr/>
          <p:nvPr/>
        </p:nvSpPr>
        <p:spPr>
          <a:xfrm>
            <a:off x="703440" y="2564280"/>
            <a:ext cx="314280" cy="16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310"/>
              </a:lnSpc>
            </a:pPr>
            <a:r>
              <a:rPr b="0" lang="en-IN" sz="14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450" spc="-1" strike="noStrike">
              <a:latin typeface="Arial"/>
            </a:endParaRPr>
          </a:p>
        </p:txBody>
      </p:sp>
      <p:sp>
        <p:nvSpPr>
          <p:cNvPr id="276" name="CustomShape 8"/>
          <p:cNvSpPr/>
          <p:nvPr/>
        </p:nvSpPr>
        <p:spPr>
          <a:xfrm>
            <a:off x="1022400" y="2854080"/>
            <a:ext cx="766440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795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to support better performance, so table </a:t>
            </a:r>
            <a:r>
              <a:rPr b="0" lang="en-IN" sz="24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rows</a:t>
            </a:r>
            <a:r>
              <a:rPr b="0" lang="en-IN" sz="2400" spc="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can</a:t>
            </a:r>
            <a:endParaRPr b="0" lang="en-IN" sz="2400" spc="-1" strike="noStrike">
              <a:latin typeface="Arial"/>
            </a:endParaRPr>
          </a:p>
          <a:p>
            <a:pPr>
              <a:lnSpc>
                <a:spcPts val="2795"/>
              </a:lnSpc>
              <a:spcBef>
                <a:spcPts val="85"/>
              </a:spcBef>
            </a:pPr>
            <a:r>
              <a:rPr b="0" lang="en-IN" sz="24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map to multiple objects,</a:t>
            </a:r>
            <a:r>
              <a:rPr b="0" lang="en-IN" sz="24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how to map them?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77" name="CustomShape 9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2"/>
          <p:cNvSpPr/>
          <p:nvPr/>
        </p:nvSpPr>
        <p:spPr>
          <a:xfrm>
            <a:off x="702360" y="428760"/>
            <a:ext cx="362556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Associations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80" name="CustomShape 3"/>
          <p:cNvSpPr/>
          <p:nvPr/>
        </p:nvSpPr>
        <p:spPr>
          <a:xfrm>
            <a:off x="1022400" y="1667880"/>
            <a:ext cx="7333200" cy="35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795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Associations in Java </a:t>
            </a:r>
            <a:r>
              <a:rPr b="0" lang="en-IN" sz="24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are</a:t>
            </a:r>
            <a:r>
              <a:rPr b="0" lang="en-IN" sz="2400" spc="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either unidirectional or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81" name="CustomShape 4"/>
          <p:cNvSpPr/>
          <p:nvPr/>
        </p:nvSpPr>
        <p:spPr>
          <a:xfrm>
            <a:off x="703440" y="1743840"/>
            <a:ext cx="314280" cy="16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310"/>
              </a:lnSpc>
            </a:pPr>
            <a:r>
              <a:rPr b="0" lang="en-IN" sz="14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450" spc="-1" strike="noStrike">
              <a:latin typeface="Arial"/>
            </a:endParaRPr>
          </a:p>
        </p:txBody>
      </p:sp>
      <p:sp>
        <p:nvSpPr>
          <p:cNvPr id="282" name="CustomShape 5"/>
          <p:cNvSpPr/>
          <p:nvPr/>
        </p:nvSpPr>
        <p:spPr>
          <a:xfrm>
            <a:off x="1022400" y="2033640"/>
            <a:ext cx="691056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795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bidirectional</a:t>
            </a:r>
            <a:r>
              <a:rPr b="0" lang="en-IN" sz="24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and can be</a:t>
            </a:r>
            <a:r>
              <a:rPr b="0" lang="en-IN" sz="24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4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represented</a:t>
            </a:r>
            <a:r>
              <a:rPr b="0" lang="en-IN" sz="24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by one</a:t>
            </a:r>
            <a:endParaRPr b="0" lang="en-IN" sz="2400" spc="-1" strike="noStrike">
              <a:latin typeface="Arial"/>
            </a:endParaRPr>
          </a:p>
          <a:p>
            <a:pPr>
              <a:lnSpc>
                <a:spcPts val="2795"/>
              </a:lnSpc>
              <a:spcBef>
                <a:spcPts val="85"/>
              </a:spcBef>
            </a:pPr>
            <a:r>
              <a:rPr b="0" lang="en-IN" sz="24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object having</a:t>
            </a:r>
            <a:r>
              <a:rPr b="0" lang="en-IN" sz="24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pointer</a:t>
            </a:r>
            <a:r>
              <a:rPr b="0" lang="en-IN" sz="24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of other object.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83" name="CustomShape 6"/>
          <p:cNvSpPr/>
          <p:nvPr/>
        </p:nvSpPr>
        <p:spPr>
          <a:xfrm>
            <a:off x="1022400" y="2854080"/>
            <a:ext cx="7181280" cy="35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795"/>
              </a:lnSpc>
            </a:pPr>
            <a:r>
              <a:rPr b="0" lang="en-IN" sz="24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Relation</a:t>
            </a:r>
            <a:r>
              <a:rPr b="0" lang="en-IN" sz="2400" spc="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between database tables </a:t>
            </a:r>
            <a:r>
              <a:rPr b="0" lang="en-IN" sz="24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is</a:t>
            </a:r>
            <a:r>
              <a:rPr b="0" lang="en-IN" sz="24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based</a:t>
            </a:r>
            <a:r>
              <a:rPr b="0" lang="en-IN" sz="24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on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84" name="CustomShape 7"/>
          <p:cNvSpPr/>
          <p:nvPr/>
        </p:nvSpPr>
        <p:spPr>
          <a:xfrm>
            <a:off x="703440" y="2930040"/>
            <a:ext cx="314280" cy="16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310"/>
              </a:lnSpc>
            </a:pPr>
            <a:r>
              <a:rPr b="0" lang="en-IN" sz="14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450" spc="-1" strike="noStrike">
              <a:latin typeface="Arial"/>
            </a:endParaRPr>
          </a:p>
        </p:txBody>
      </p:sp>
      <p:sp>
        <p:nvSpPr>
          <p:cNvPr id="285" name="CustomShape 8"/>
          <p:cNvSpPr/>
          <p:nvPr/>
        </p:nvSpPr>
        <p:spPr>
          <a:xfrm>
            <a:off x="1022400" y="3219840"/>
            <a:ext cx="7124760" cy="108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795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join.</a:t>
            </a:r>
            <a:r>
              <a:rPr b="0" lang="en-IN" sz="24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table relationship</a:t>
            </a:r>
            <a:r>
              <a:rPr b="0" lang="en-IN" sz="240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is always bidirectional,</a:t>
            </a:r>
            <a:endParaRPr b="0" lang="en-IN" sz="2400" spc="-1" strike="noStrike">
              <a:latin typeface="Arial"/>
            </a:endParaRPr>
          </a:p>
          <a:p>
            <a:pPr>
              <a:lnSpc>
                <a:spcPts val="2795"/>
              </a:lnSpc>
              <a:spcBef>
                <a:spcPts val="85"/>
              </a:spcBef>
            </a:pPr>
            <a:r>
              <a:rPr b="0" lang="en-IN" sz="24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while for object it may be</a:t>
            </a:r>
            <a:endParaRPr b="0" lang="en-IN" sz="2400" spc="-1" strike="noStrike">
              <a:latin typeface="Arial"/>
            </a:endParaRPr>
          </a:p>
          <a:p>
            <a:pPr>
              <a:lnSpc>
                <a:spcPts val="2795"/>
              </a:lnSpc>
              <a:spcBef>
                <a:spcPts val="85"/>
              </a:spcBef>
            </a:pPr>
            <a:r>
              <a:rPr b="0" lang="en-IN" sz="24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unidirectional/bidirectional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86" name="CustomShape 9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2"/>
          <p:cNvSpPr/>
          <p:nvPr/>
        </p:nvSpPr>
        <p:spPr>
          <a:xfrm>
            <a:off x="702360" y="509400"/>
            <a:ext cx="7822080" cy="47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736"/>
              </a:lnSpc>
            </a:pPr>
            <a:r>
              <a:rPr b="0" lang="en-IN" sz="32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Navigation and associations traversal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289" name="CustomShape 3"/>
          <p:cNvSpPr/>
          <p:nvPr/>
        </p:nvSpPr>
        <p:spPr>
          <a:xfrm>
            <a:off x="958680" y="1667160"/>
            <a:ext cx="7767000" cy="34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699"/>
              </a:lnSpc>
            </a:pPr>
            <a:r>
              <a:rPr b="0" lang="en-IN" sz="2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Navigating Java Objects to </a:t>
            </a:r>
            <a:r>
              <a:rPr b="0" lang="en-IN" sz="230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get</a:t>
            </a:r>
            <a:r>
              <a:rPr b="0" lang="en-IN" sz="2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property information</a:t>
            </a:r>
            <a:endParaRPr b="0" lang="en-IN" sz="2300" spc="-1" strike="noStrike">
              <a:latin typeface="Arial"/>
            </a:endParaRPr>
          </a:p>
        </p:txBody>
      </p:sp>
      <p:sp>
        <p:nvSpPr>
          <p:cNvPr id="290" name="CustomShape 4"/>
          <p:cNvSpPr/>
          <p:nvPr/>
        </p:nvSpPr>
        <p:spPr>
          <a:xfrm>
            <a:off x="702360" y="1740600"/>
            <a:ext cx="308520" cy="15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261"/>
              </a:lnSpc>
            </a:pPr>
            <a:r>
              <a:rPr b="0" lang="en-IN" sz="14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291" name="CustomShape 5"/>
          <p:cNvSpPr/>
          <p:nvPr/>
        </p:nvSpPr>
        <p:spPr>
          <a:xfrm>
            <a:off x="958680" y="2020320"/>
            <a:ext cx="6446520" cy="34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699"/>
              </a:lnSpc>
            </a:pPr>
            <a:r>
              <a:rPr b="0" lang="en-IN" sz="2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often</a:t>
            </a:r>
            <a:r>
              <a:rPr b="0" lang="en-IN" sz="23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require</a:t>
            </a:r>
            <a:r>
              <a:rPr b="0" lang="en-IN" sz="2300" spc="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traversal of the object graph.</a:t>
            </a:r>
            <a:endParaRPr b="0" lang="en-IN" sz="2300" spc="-1" strike="noStrike">
              <a:latin typeface="Arial"/>
            </a:endParaRPr>
          </a:p>
        </p:txBody>
      </p:sp>
      <p:sp>
        <p:nvSpPr>
          <p:cNvPr id="292" name="CustomShape 6"/>
          <p:cNvSpPr/>
          <p:nvPr/>
        </p:nvSpPr>
        <p:spPr>
          <a:xfrm>
            <a:off x="1214280" y="2426760"/>
            <a:ext cx="6168240" cy="30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421"/>
              </a:lnSpc>
            </a:pPr>
            <a:r>
              <a:rPr b="0" lang="en-IN" sz="21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This</a:t>
            </a:r>
            <a:r>
              <a:rPr b="0" lang="en-IN" sz="21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can</a:t>
            </a:r>
            <a:r>
              <a:rPr b="0" lang="en-IN" sz="21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1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be</a:t>
            </a:r>
            <a:r>
              <a:rPr b="0" lang="en-IN" sz="21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1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quite</a:t>
            </a:r>
            <a:r>
              <a:rPr b="0" lang="en-IN" sz="21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1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expensive</a:t>
            </a:r>
            <a:r>
              <a:rPr b="0" lang="en-IN" sz="21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1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if</a:t>
            </a:r>
            <a:r>
              <a:rPr b="0" lang="en-IN" sz="21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the </a:t>
            </a:r>
            <a:r>
              <a:rPr b="0" lang="en-IN" sz="21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objects</a:t>
            </a:r>
            <a:r>
              <a:rPr b="0" lang="en-IN" sz="21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100" spc="-32" strike="noStrike">
                <a:solidFill>
                  <a:srgbClr val="000000"/>
                </a:solidFill>
                <a:latin typeface="AJJWSF+DejaVu Sans"/>
                <a:ea typeface="DejaVu Sans"/>
              </a:rPr>
              <a:t>are</a:t>
            </a:r>
            <a:endParaRPr b="0" lang="en-IN" sz="2100" spc="-1" strike="noStrike">
              <a:latin typeface="Arial"/>
            </a:endParaRPr>
          </a:p>
        </p:txBody>
      </p:sp>
      <p:sp>
        <p:nvSpPr>
          <p:cNvPr id="293" name="CustomShape 7"/>
          <p:cNvSpPr/>
          <p:nvPr/>
        </p:nvSpPr>
        <p:spPr>
          <a:xfrm>
            <a:off x="995760" y="2482200"/>
            <a:ext cx="227160" cy="16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318"/>
              </a:lnSpc>
            </a:pPr>
            <a:r>
              <a:rPr b="0" lang="en-IN" sz="145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</a:t>
            </a:r>
            <a:endParaRPr b="0" lang="en-IN" sz="1450" spc="-1" strike="noStrike">
              <a:latin typeface="Arial"/>
            </a:endParaRPr>
          </a:p>
        </p:txBody>
      </p:sp>
      <p:sp>
        <p:nvSpPr>
          <p:cNvPr id="294" name="CustomShape 8"/>
          <p:cNvSpPr/>
          <p:nvPr/>
        </p:nvSpPr>
        <p:spPr>
          <a:xfrm>
            <a:off x="1214280" y="2744280"/>
            <a:ext cx="6916680" cy="30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421"/>
              </a:lnSpc>
            </a:pPr>
            <a:r>
              <a:rPr b="0" lang="en-IN" sz="21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distributed</a:t>
            </a:r>
            <a:r>
              <a:rPr b="0" lang="en-IN" sz="21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1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or</a:t>
            </a:r>
            <a:r>
              <a:rPr b="0" lang="en-IN" sz="21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need</a:t>
            </a:r>
            <a:r>
              <a:rPr b="0" lang="en-IN" sz="21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1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to</a:t>
            </a:r>
            <a:r>
              <a:rPr b="0" lang="en-IN" sz="21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be</a:t>
            </a:r>
            <a:r>
              <a:rPr b="0" lang="en-IN" sz="21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1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created</a:t>
            </a:r>
            <a:r>
              <a:rPr b="0" lang="en-IN" sz="21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1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before</a:t>
            </a:r>
            <a:r>
              <a:rPr b="0" lang="en-IN" sz="21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traversed.</a:t>
            </a:r>
            <a:endParaRPr b="0" lang="en-IN" sz="2100" spc="-1" strike="noStrike">
              <a:latin typeface="Arial"/>
            </a:endParaRPr>
          </a:p>
        </p:txBody>
      </p:sp>
      <p:sp>
        <p:nvSpPr>
          <p:cNvPr id="295" name="CustomShape 9"/>
          <p:cNvSpPr/>
          <p:nvPr/>
        </p:nvSpPr>
        <p:spPr>
          <a:xfrm>
            <a:off x="1214280" y="3117960"/>
            <a:ext cx="6337080" cy="30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421"/>
              </a:lnSpc>
            </a:pPr>
            <a:r>
              <a:rPr b="0" lang="en-IN" sz="21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Consider</a:t>
            </a:r>
            <a:r>
              <a:rPr b="0" lang="en-IN" sz="21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getting</a:t>
            </a:r>
            <a:r>
              <a:rPr b="0" lang="en-IN" sz="21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the </a:t>
            </a:r>
            <a:r>
              <a:rPr b="0" lang="en-IN" sz="21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address</a:t>
            </a:r>
            <a:r>
              <a:rPr b="0" lang="en-IN" sz="21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to</a:t>
            </a:r>
            <a:r>
              <a:rPr b="0" lang="en-IN" sz="21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1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ship</a:t>
            </a:r>
            <a:r>
              <a:rPr b="0" lang="en-IN" sz="21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1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and</a:t>
            </a:r>
            <a:r>
              <a:rPr b="0" lang="en-IN" sz="2100" spc="-2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10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order</a:t>
            </a:r>
            <a:endParaRPr b="0" lang="en-IN" sz="2100" spc="-1" strike="noStrike">
              <a:latin typeface="Arial"/>
            </a:endParaRPr>
          </a:p>
        </p:txBody>
      </p:sp>
      <p:sp>
        <p:nvSpPr>
          <p:cNvPr id="296" name="CustomShape 10"/>
          <p:cNvSpPr/>
          <p:nvPr/>
        </p:nvSpPr>
        <p:spPr>
          <a:xfrm>
            <a:off x="995760" y="3173040"/>
            <a:ext cx="227160" cy="16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318"/>
              </a:lnSpc>
            </a:pPr>
            <a:r>
              <a:rPr b="0" lang="en-IN" sz="145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</a:t>
            </a:r>
            <a:endParaRPr b="0" lang="en-IN" sz="1450" spc="-1" strike="noStrike">
              <a:latin typeface="Arial"/>
            </a:endParaRPr>
          </a:p>
        </p:txBody>
      </p:sp>
      <p:sp>
        <p:nvSpPr>
          <p:cNvPr id="297" name="CustomShape 11"/>
          <p:cNvSpPr/>
          <p:nvPr/>
        </p:nvSpPr>
        <p:spPr>
          <a:xfrm>
            <a:off x="958680" y="5206680"/>
            <a:ext cx="7335720" cy="34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699"/>
              </a:lnSpc>
            </a:pPr>
            <a:r>
              <a:rPr b="0" lang="en-IN" sz="2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While navigation in database is handled with the</a:t>
            </a:r>
            <a:endParaRPr b="0" lang="en-IN" sz="2300" spc="-1" strike="noStrike">
              <a:latin typeface="Arial"/>
            </a:endParaRPr>
          </a:p>
        </p:txBody>
      </p:sp>
      <p:sp>
        <p:nvSpPr>
          <p:cNvPr id="298" name="CustomShape 12"/>
          <p:cNvSpPr/>
          <p:nvPr/>
        </p:nvSpPr>
        <p:spPr>
          <a:xfrm>
            <a:off x="702360" y="5281560"/>
            <a:ext cx="308520" cy="15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261"/>
              </a:lnSpc>
            </a:pPr>
            <a:r>
              <a:rPr b="0" lang="en-IN" sz="14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299" name="CustomShape 13"/>
          <p:cNvSpPr/>
          <p:nvPr/>
        </p:nvSpPr>
        <p:spPr>
          <a:xfrm>
            <a:off x="958680" y="5559840"/>
            <a:ext cx="2843280" cy="34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699"/>
              </a:lnSpc>
            </a:pPr>
            <a:r>
              <a:rPr b="0" lang="en-IN" sz="2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help</a:t>
            </a:r>
            <a:r>
              <a:rPr b="0" lang="en-IN" sz="23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of single join.</a:t>
            </a:r>
            <a:endParaRPr b="0" lang="en-IN" sz="2300" spc="-1" strike="noStrike">
              <a:latin typeface="Arial"/>
            </a:endParaRPr>
          </a:p>
        </p:txBody>
      </p:sp>
      <p:sp>
        <p:nvSpPr>
          <p:cNvPr id="300" name="CustomShape 14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2"/>
          <p:cNvSpPr/>
          <p:nvPr/>
        </p:nvSpPr>
        <p:spPr>
          <a:xfrm>
            <a:off x="702360" y="428760"/>
            <a:ext cx="331992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Inheritance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03" name="CustomShape 3"/>
          <p:cNvSpPr/>
          <p:nvPr/>
        </p:nvSpPr>
        <p:spPr>
          <a:xfrm>
            <a:off x="1022400" y="1664280"/>
            <a:ext cx="7404480" cy="29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33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Inheritance and Polymorphism </a:t>
            </a:r>
            <a:r>
              <a:rPr b="0" lang="en-IN" sz="20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are</a:t>
            </a:r>
            <a:r>
              <a:rPr b="0" lang="en-IN" sz="2000" spc="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important</a:t>
            </a:r>
            <a:r>
              <a:rPr b="0" lang="en-IN" sz="20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concepts in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04" name="CustomShape 4"/>
          <p:cNvSpPr/>
          <p:nvPr/>
        </p:nvSpPr>
        <p:spPr>
          <a:xfrm>
            <a:off x="703440" y="1728360"/>
            <a:ext cx="286920" cy="13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091"/>
              </a:lnSpc>
            </a:pPr>
            <a:r>
              <a:rPr b="0" lang="en-IN" sz="12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305" name="CustomShape 5"/>
          <p:cNvSpPr/>
          <p:nvPr/>
        </p:nvSpPr>
        <p:spPr>
          <a:xfrm>
            <a:off x="1022400" y="1968840"/>
            <a:ext cx="1332360" cy="29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33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OO</a:t>
            </a:r>
            <a:r>
              <a:rPr b="0" lang="en-IN" sz="20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world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06" name="CustomShape 6"/>
          <p:cNvSpPr/>
          <p:nvPr/>
        </p:nvSpPr>
        <p:spPr>
          <a:xfrm>
            <a:off x="1022400" y="2362680"/>
            <a:ext cx="5448600" cy="29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33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Database don't have equivalent</a:t>
            </a:r>
            <a:r>
              <a:rPr b="0" lang="en-IN" sz="20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concepts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07" name="CustomShape 7"/>
          <p:cNvSpPr/>
          <p:nvPr/>
        </p:nvSpPr>
        <p:spPr>
          <a:xfrm>
            <a:off x="703440" y="2426760"/>
            <a:ext cx="286920" cy="13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091"/>
              </a:lnSpc>
            </a:pPr>
            <a:r>
              <a:rPr b="0" lang="en-IN" sz="12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308" name="CustomShape 8"/>
          <p:cNvSpPr/>
          <p:nvPr/>
        </p:nvSpPr>
        <p:spPr>
          <a:xfrm>
            <a:off x="1022400" y="2756160"/>
            <a:ext cx="6515640" cy="29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33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Now question is how to map it to database world?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09" name="CustomShape 9"/>
          <p:cNvSpPr/>
          <p:nvPr/>
        </p:nvSpPr>
        <p:spPr>
          <a:xfrm>
            <a:off x="703440" y="2820600"/>
            <a:ext cx="286920" cy="13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091"/>
              </a:lnSpc>
            </a:pPr>
            <a:r>
              <a:rPr b="0" lang="en-IN" sz="12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310" name="CustomShape 10"/>
          <p:cNvSpPr/>
          <p:nvPr/>
        </p:nvSpPr>
        <p:spPr>
          <a:xfrm>
            <a:off x="703440" y="3543840"/>
            <a:ext cx="2901240" cy="29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330"/>
              </a:lnSpc>
            </a:pPr>
            <a:r>
              <a:rPr b="0" lang="en-IN" sz="2000" spc="-1" strike="noStrike">
                <a:solidFill>
                  <a:srgbClr val="ff0000"/>
                </a:solidFill>
                <a:latin typeface="AJJWSF+DejaVu Sans"/>
                <a:ea typeface="DejaVu Sans"/>
              </a:rPr>
              <a:t>Inheritance</a:t>
            </a:r>
            <a:r>
              <a:rPr b="0" lang="en-IN" sz="2000" spc="4" strike="noStrike">
                <a:solidFill>
                  <a:srgbClr val="ff0000"/>
                </a:solidFill>
                <a:latin typeface="AJJWSF+DejaVu Sans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ff0000"/>
                </a:solidFill>
                <a:latin typeface="AJJWSF+DejaVu Sans"/>
                <a:ea typeface="DejaVu Sans"/>
              </a:rPr>
              <a:t>examples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11" name="CustomShape 11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2"/>
          <p:cNvSpPr/>
          <p:nvPr/>
        </p:nvSpPr>
        <p:spPr>
          <a:xfrm>
            <a:off x="702360" y="750960"/>
            <a:ext cx="2220480" cy="43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436"/>
              </a:lnSpc>
            </a:pPr>
            <a:r>
              <a:rPr b="0" lang="en-IN" sz="295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Data </a:t>
            </a:r>
            <a:r>
              <a:rPr b="0" lang="en-IN" sz="2950" spc="-92" strike="noStrike">
                <a:solidFill>
                  <a:srgbClr val="775f55"/>
                </a:solidFill>
                <a:latin typeface="AJJWSF+DejaVu Sans"/>
                <a:ea typeface="DejaVu Sans"/>
              </a:rPr>
              <a:t>Types</a:t>
            </a:r>
            <a:endParaRPr b="0" lang="en-IN" sz="2950" spc="-1" strike="noStrike">
              <a:latin typeface="Arial"/>
            </a:endParaRPr>
          </a:p>
        </p:txBody>
      </p:sp>
      <p:sp>
        <p:nvSpPr>
          <p:cNvPr id="314" name="CustomShape 3"/>
          <p:cNvSpPr/>
          <p:nvPr/>
        </p:nvSpPr>
        <p:spPr>
          <a:xfrm>
            <a:off x="1022400" y="1664280"/>
            <a:ext cx="7666200" cy="29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33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There is mismatch between database data type and object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15" name="CustomShape 4"/>
          <p:cNvSpPr/>
          <p:nvPr/>
        </p:nvSpPr>
        <p:spPr>
          <a:xfrm>
            <a:off x="703440" y="1728360"/>
            <a:ext cx="286920" cy="13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091"/>
              </a:lnSpc>
            </a:pPr>
            <a:r>
              <a:rPr b="0" lang="en-IN" sz="12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316" name="CustomShape 5"/>
          <p:cNvSpPr/>
          <p:nvPr/>
        </p:nvSpPr>
        <p:spPr>
          <a:xfrm>
            <a:off x="1022400" y="1968840"/>
            <a:ext cx="2732760" cy="29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33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oriented data types.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17" name="CustomShape 6"/>
          <p:cNvSpPr/>
          <p:nvPr/>
        </p:nvSpPr>
        <p:spPr>
          <a:xfrm>
            <a:off x="1022400" y="2363760"/>
            <a:ext cx="7682760" cy="29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33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Question is how ORM tools can help us to map is correctly?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18" name="CustomShape 7"/>
          <p:cNvSpPr/>
          <p:nvPr/>
        </p:nvSpPr>
        <p:spPr>
          <a:xfrm>
            <a:off x="703440" y="2428200"/>
            <a:ext cx="286920" cy="13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091"/>
              </a:lnSpc>
            </a:pPr>
            <a:r>
              <a:rPr b="0" lang="en-IN" sz="12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319" name="CustomShape 8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CustomShape 2"/>
          <p:cNvSpPr/>
          <p:nvPr/>
        </p:nvSpPr>
        <p:spPr>
          <a:xfrm>
            <a:off x="702360" y="428760"/>
            <a:ext cx="475632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32" strike="noStrike">
                <a:solidFill>
                  <a:srgbClr val="775f55"/>
                </a:solidFill>
                <a:latin typeface="AJJWSF+DejaVu Sans"/>
                <a:ea typeface="DejaVu Sans"/>
              </a:rPr>
              <a:t>Workshop</a:t>
            </a:r>
            <a:r>
              <a:rPr b="0" lang="en-IN" sz="4400" spc="21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topics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44" name="CustomShape 3"/>
          <p:cNvSpPr/>
          <p:nvPr/>
        </p:nvSpPr>
        <p:spPr>
          <a:xfrm>
            <a:off x="867240" y="1657080"/>
            <a:ext cx="234792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Hibernate-What it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is ?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45" name="CustomShape 4"/>
          <p:cNvSpPr/>
          <p:nvPr/>
        </p:nvSpPr>
        <p:spPr>
          <a:xfrm>
            <a:off x="547200" y="1702800"/>
            <a:ext cx="248760" cy="250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763"/>
              </a:lnSpc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568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9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6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9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6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559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6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9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</p:txBody>
      </p:sp>
      <p:sp>
        <p:nvSpPr>
          <p:cNvPr id="46" name="CustomShape 5"/>
          <p:cNvSpPr/>
          <p:nvPr/>
        </p:nvSpPr>
        <p:spPr>
          <a:xfrm>
            <a:off x="4878000" y="1773360"/>
            <a:ext cx="347688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HQL and</a:t>
            </a:r>
            <a:r>
              <a:rPr b="1" lang="en-IN" sz="1600" spc="-12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the</a:t>
            </a:r>
            <a:r>
              <a:rPr b="1" lang="en-IN" sz="1600" spc="-15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Query Object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47" name="CustomShape 6"/>
          <p:cNvSpPr/>
          <p:nvPr/>
        </p:nvSpPr>
        <p:spPr>
          <a:xfrm>
            <a:off x="867240" y="1959480"/>
            <a:ext cx="167760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29" strike="noStrike">
                <a:solidFill>
                  <a:srgbClr val="000000"/>
                </a:solidFill>
                <a:latin typeface="DLHAQU+DejaVu Sans Bold"/>
                <a:ea typeface="DejaVu Sans"/>
              </a:rPr>
              <a:t>JPA-</a:t>
            </a:r>
            <a:r>
              <a:rPr b="1" lang="en-IN" sz="1400" spc="29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What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it is?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48" name="CustomShape 7"/>
          <p:cNvSpPr/>
          <p:nvPr/>
        </p:nvSpPr>
        <p:spPr>
          <a:xfrm>
            <a:off x="5335200" y="2058120"/>
            <a:ext cx="3423600" cy="51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one class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to two tables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860"/>
              </a:lnSpc>
              <a:spcBef>
                <a:spcPts val="317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Select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and 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Pagination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in</a:t>
            </a:r>
            <a:r>
              <a:rPr b="0" lang="en-IN" sz="16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HQL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49" name="CustomShape 8"/>
          <p:cNvSpPr/>
          <p:nvPr/>
        </p:nvSpPr>
        <p:spPr>
          <a:xfrm>
            <a:off x="867240" y="2261880"/>
            <a:ext cx="1748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ORM and Issues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50" name="CustomShape 9"/>
          <p:cNvSpPr/>
          <p:nvPr/>
        </p:nvSpPr>
        <p:spPr>
          <a:xfrm>
            <a:off x="867240" y="2563920"/>
            <a:ext cx="3427200" cy="81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Hello World</a:t>
            </a:r>
            <a:r>
              <a:rPr b="1" lang="en-IN" sz="1400" spc="9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CRUD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751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Primary </a:t>
            </a:r>
            <a:r>
              <a:rPr b="1" lang="en-IN" sz="1400" spc="-15" strike="noStrike">
                <a:solidFill>
                  <a:srgbClr val="000000"/>
                </a:solidFill>
                <a:latin typeface="DLHAQU+DejaVu Sans Bold"/>
                <a:ea typeface="DejaVu Sans"/>
              </a:rPr>
              <a:t>key</a:t>
            </a:r>
            <a:r>
              <a:rPr b="1" lang="en-IN" sz="1400" spc="7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generation strategy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799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More annotations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51" name="CustomShape 10"/>
          <p:cNvSpPr/>
          <p:nvPr/>
        </p:nvSpPr>
        <p:spPr>
          <a:xfrm>
            <a:off x="5335200" y="2639160"/>
            <a:ext cx="336960" cy="18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454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52" name="CustomShape 11"/>
          <p:cNvSpPr/>
          <p:nvPr/>
        </p:nvSpPr>
        <p:spPr>
          <a:xfrm>
            <a:off x="5678280" y="2626200"/>
            <a:ext cx="172440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Named Quaries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53" name="CustomShape 12"/>
          <p:cNvSpPr/>
          <p:nvPr/>
        </p:nvSpPr>
        <p:spPr>
          <a:xfrm>
            <a:off x="5335200" y="2908800"/>
            <a:ext cx="162828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Criteria API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54" name="CustomShape 13"/>
          <p:cNvSpPr/>
          <p:nvPr/>
        </p:nvSpPr>
        <p:spPr>
          <a:xfrm>
            <a:off x="867240" y="3469680"/>
            <a:ext cx="2814480" cy="81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Object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life cycle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799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Architecture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751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Relation 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55" name="CustomShape 14"/>
          <p:cNvSpPr/>
          <p:nvPr/>
        </p:nvSpPr>
        <p:spPr>
          <a:xfrm>
            <a:off x="5290920" y="3476520"/>
            <a:ext cx="223884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caching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56" name="CustomShape 15"/>
          <p:cNvSpPr/>
          <p:nvPr/>
        </p:nvSpPr>
        <p:spPr>
          <a:xfrm>
            <a:off x="4878000" y="3490200"/>
            <a:ext cx="336960" cy="18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454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57" name="CustomShape 16"/>
          <p:cNvSpPr/>
          <p:nvPr/>
        </p:nvSpPr>
        <p:spPr>
          <a:xfrm>
            <a:off x="1187280" y="4357080"/>
            <a:ext cx="235368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Many-to-one 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58" name="CustomShape 17"/>
          <p:cNvSpPr/>
          <p:nvPr/>
        </p:nvSpPr>
        <p:spPr>
          <a:xfrm>
            <a:off x="912960" y="439272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59" name="CustomShape 18"/>
          <p:cNvSpPr/>
          <p:nvPr/>
        </p:nvSpPr>
        <p:spPr>
          <a:xfrm>
            <a:off x="1187280" y="4640400"/>
            <a:ext cx="218340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one-to-one 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60" name="CustomShape 19"/>
          <p:cNvSpPr/>
          <p:nvPr/>
        </p:nvSpPr>
        <p:spPr>
          <a:xfrm>
            <a:off x="912960" y="467604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61" name="CustomShape 20"/>
          <p:cNvSpPr/>
          <p:nvPr/>
        </p:nvSpPr>
        <p:spPr>
          <a:xfrm>
            <a:off x="1187280" y="4922280"/>
            <a:ext cx="252504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Many-to-Many 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62" name="CustomShape 21"/>
          <p:cNvSpPr/>
          <p:nvPr/>
        </p:nvSpPr>
        <p:spPr>
          <a:xfrm>
            <a:off x="912960" y="495936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63" name="CustomShape 22"/>
          <p:cNvSpPr/>
          <p:nvPr/>
        </p:nvSpPr>
        <p:spPr>
          <a:xfrm>
            <a:off x="867240" y="5224680"/>
            <a:ext cx="260892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Inheritance in Hibernate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64" name="CustomShape 23"/>
          <p:cNvSpPr/>
          <p:nvPr/>
        </p:nvSpPr>
        <p:spPr>
          <a:xfrm>
            <a:off x="547200" y="5270400"/>
            <a:ext cx="248760" cy="9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763"/>
              </a:lnSpc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</p:txBody>
      </p:sp>
      <p:sp>
        <p:nvSpPr>
          <p:cNvPr id="65" name="CustomShape 24"/>
          <p:cNvSpPr/>
          <p:nvPr/>
        </p:nvSpPr>
        <p:spPr>
          <a:xfrm>
            <a:off x="1187280" y="5508000"/>
            <a:ext cx="229968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Single </a:t>
            </a:r>
            <a:r>
              <a:rPr b="1" lang="en-IN" sz="1400" spc="-35" strike="noStrike">
                <a:solidFill>
                  <a:srgbClr val="000000"/>
                </a:solidFill>
                <a:latin typeface="DLHAQU+DejaVu Sans Bold"/>
                <a:ea typeface="DejaVu Sans"/>
              </a:rPr>
              <a:t>Table</a:t>
            </a:r>
            <a:r>
              <a:rPr b="1" lang="en-IN" sz="1400" spc="26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Strategy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66" name="CustomShape 25"/>
          <p:cNvSpPr/>
          <p:nvPr/>
        </p:nvSpPr>
        <p:spPr>
          <a:xfrm>
            <a:off x="912960" y="554472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67" name="CustomShape 26"/>
          <p:cNvSpPr/>
          <p:nvPr/>
        </p:nvSpPr>
        <p:spPr>
          <a:xfrm>
            <a:off x="1187280" y="5790960"/>
            <a:ext cx="260280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35" strike="noStrike">
                <a:solidFill>
                  <a:srgbClr val="000000"/>
                </a:solidFill>
                <a:latin typeface="DLHAQU+DejaVu Sans Bold"/>
                <a:ea typeface="DejaVu Sans"/>
              </a:rPr>
              <a:t>Table</a:t>
            </a:r>
            <a:r>
              <a:rPr b="1" lang="en-IN" sz="1400" spc="26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Per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Class Strategy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68" name="CustomShape 27"/>
          <p:cNvSpPr/>
          <p:nvPr/>
        </p:nvSpPr>
        <p:spPr>
          <a:xfrm>
            <a:off x="912960" y="582660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69" name="CustomShape 28"/>
          <p:cNvSpPr/>
          <p:nvPr/>
        </p:nvSpPr>
        <p:spPr>
          <a:xfrm>
            <a:off x="1187280" y="6074280"/>
            <a:ext cx="17085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Joined Strategy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70" name="CustomShape 29"/>
          <p:cNvSpPr/>
          <p:nvPr/>
        </p:nvSpPr>
        <p:spPr>
          <a:xfrm>
            <a:off x="912960" y="610992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71" name="CustomShape 30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72" name="CustomShape 31"/>
          <p:cNvSpPr/>
          <p:nvPr/>
        </p:nvSpPr>
        <p:spPr>
          <a:xfrm>
            <a:off x="5216400" y="3816000"/>
            <a:ext cx="2271240" cy="32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JPA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73" name="CustomShape 32"/>
          <p:cNvSpPr/>
          <p:nvPr/>
        </p:nvSpPr>
        <p:spPr>
          <a:xfrm>
            <a:off x="5288400" y="4248000"/>
            <a:ext cx="2271240" cy="55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performance</a:t>
            </a:r>
            <a:endParaRPr b="0" lang="en-IN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2"/>
          <p:cNvSpPr/>
          <p:nvPr/>
        </p:nvSpPr>
        <p:spPr>
          <a:xfrm>
            <a:off x="702360" y="428760"/>
            <a:ext cx="475632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32" strike="noStrike">
                <a:solidFill>
                  <a:srgbClr val="775f55"/>
                </a:solidFill>
                <a:latin typeface="AJJWSF+DejaVu Sans"/>
                <a:ea typeface="DejaVu Sans"/>
              </a:rPr>
              <a:t>Workshop</a:t>
            </a:r>
            <a:r>
              <a:rPr b="0" lang="en-IN" sz="4400" spc="21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topics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22" name="CustomShape 3"/>
          <p:cNvSpPr/>
          <p:nvPr/>
        </p:nvSpPr>
        <p:spPr>
          <a:xfrm>
            <a:off x="867240" y="1657080"/>
            <a:ext cx="234792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Hibernate-What it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is ?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323" name="CustomShape 4"/>
          <p:cNvSpPr/>
          <p:nvPr/>
        </p:nvSpPr>
        <p:spPr>
          <a:xfrm>
            <a:off x="547200" y="1702800"/>
            <a:ext cx="248760" cy="6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763"/>
              </a:lnSpc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568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9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</p:txBody>
      </p:sp>
      <p:sp>
        <p:nvSpPr>
          <p:cNvPr id="324" name="CustomShape 5"/>
          <p:cNvSpPr/>
          <p:nvPr/>
        </p:nvSpPr>
        <p:spPr>
          <a:xfrm>
            <a:off x="4878000" y="1773360"/>
            <a:ext cx="347688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HQL and</a:t>
            </a:r>
            <a:r>
              <a:rPr b="1" lang="en-IN" sz="1600" spc="-12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the</a:t>
            </a:r>
            <a:r>
              <a:rPr b="1" lang="en-IN" sz="1600" spc="-15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Query Object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325" name="CustomShape 6"/>
          <p:cNvSpPr/>
          <p:nvPr/>
        </p:nvSpPr>
        <p:spPr>
          <a:xfrm>
            <a:off x="867240" y="1959480"/>
            <a:ext cx="167760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29" strike="noStrike">
                <a:solidFill>
                  <a:srgbClr val="000000"/>
                </a:solidFill>
                <a:latin typeface="DLHAQU+DejaVu Sans Bold"/>
                <a:ea typeface="DejaVu Sans"/>
              </a:rPr>
              <a:t>JPA-</a:t>
            </a:r>
            <a:r>
              <a:rPr b="1" lang="en-IN" sz="1400" spc="29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What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it is?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326" name="CustomShape 7"/>
          <p:cNvSpPr/>
          <p:nvPr/>
        </p:nvSpPr>
        <p:spPr>
          <a:xfrm>
            <a:off x="5335200" y="2058120"/>
            <a:ext cx="3423600" cy="51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one class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to two tables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860"/>
              </a:lnSpc>
              <a:spcBef>
                <a:spcPts val="317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Select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and 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Pagination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in</a:t>
            </a:r>
            <a:r>
              <a:rPr b="0" lang="en-IN" sz="16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HQL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327" name="CustomShape 8"/>
          <p:cNvSpPr/>
          <p:nvPr/>
        </p:nvSpPr>
        <p:spPr>
          <a:xfrm>
            <a:off x="867240" y="2261880"/>
            <a:ext cx="1748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ORM and Issues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328" name="CustomShape 9"/>
          <p:cNvSpPr/>
          <p:nvPr/>
        </p:nvSpPr>
        <p:spPr>
          <a:xfrm>
            <a:off x="867240" y="2566080"/>
            <a:ext cx="3427200" cy="84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1" lang="en-IN" sz="1600" spc="-1" strike="noStrike">
                <a:solidFill>
                  <a:srgbClr val="ff0000"/>
                </a:solidFill>
                <a:latin typeface="DLHAQU+DejaVu Sans Bold"/>
                <a:ea typeface="DejaVu Sans"/>
              </a:rPr>
              <a:t>Hibernate</a:t>
            </a:r>
            <a:r>
              <a:rPr b="1" lang="en-IN" sz="1600" spc="-12" strike="noStrike">
                <a:solidFill>
                  <a:srgbClr val="ff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ff0000"/>
                </a:solidFill>
                <a:latin typeface="DLHAQU+DejaVu Sans Bold"/>
                <a:ea typeface="DejaVu Sans"/>
              </a:rPr>
              <a:t>Hello</a:t>
            </a:r>
            <a:r>
              <a:rPr b="1" lang="en-IN" sz="1600" spc="-15" strike="noStrike">
                <a:solidFill>
                  <a:srgbClr val="ff0000"/>
                </a:solidFill>
                <a:latin typeface="DLHAQU+DejaVu Sans Bold"/>
                <a:ea typeface="DejaVu Sans"/>
              </a:rPr>
              <a:t> World</a:t>
            </a:r>
            <a:r>
              <a:rPr b="1" lang="en-IN" sz="1600" spc="-1" strike="noStrike">
                <a:solidFill>
                  <a:srgbClr val="ff0000"/>
                </a:solidFill>
                <a:latin typeface="DLHAQU+DejaVu Sans Bold"/>
                <a:ea typeface="DejaVu Sans"/>
              </a:rPr>
              <a:t> CRUD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740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Primary </a:t>
            </a:r>
            <a:r>
              <a:rPr b="1" lang="en-IN" sz="1400" spc="-15" strike="noStrike">
                <a:solidFill>
                  <a:srgbClr val="000000"/>
                </a:solidFill>
                <a:latin typeface="DLHAQU+DejaVu Sans Bold"/>
                <a:ea typeface="DejaVu Sans"/>
              </a:rPr>
              <a:t>key</a:t>
            </a:r>
            <a:r>
              <a:rPr b="1" lang="en-IN" sz="1400" spc="7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generation strategy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791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More annotations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329" name="CustomShape 10"/>
          <p:cNvSpPr/>
          <p:nvPr/>
        </p:nvSpPr>
        <p:spPr>
          <a:xfrm>
            <a:off x="547200" y="2616840"/>
            <a:ext cx="263160" cy="161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73"/>
              </a:lnSpc>
            </a:pPr>
            <a:r>
              <a:rPr b="0" lang="en-IN" sz="9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9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38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0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6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9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565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</p:txBody>
      </p:sp>
      <p:sp>
        <p:nvSpPr>
          <p:cNvPr id="330" name="CustomShape 11"/>
          <p:cNvSpPr/>
          <p:nvPr/>
        </p:nvSpPr>
        <p:spPr>
          <a:xfrm>
            <a:off x="5678280" y="2626200"/>
            <a:ext cx="1724400" cy="51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Named Quaries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860"/>
              </a:lnSpc>
              <a:spcBef>
                <a:spcPts val="317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Criteria API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331" name="CustomShape 12"/>
          <p:cNvSpPr/>
          <p:nvPr/>
        </p:nvSpPr>
        <p:spPr>
          <a:xfrm>
            <a:off x="5335200" y="2639160"/>
            <a:ext cx="336960" cy="46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454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454"/>
              </a:lnSpc>
              <a:spcBef>
                <a:spcPts val="737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332" name="CustomShape 13"/>
          <p:cNvSpPr/>
          <p:nvPr/>
        </p:nvSpPr>
        <p:spPr>
          <a:xfrm>
            <a:off x="4878000" y="3476520"/>
            <a:ext cx="3667680" cy="15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137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caching</a:t>
            </a:r>
            <a:endParaRPr b="0" lang="en-IN" sz="1600" spc="-1" strike="noStrike">
              <a:latin typeface="Arial"/>
            </a:endParaRPr>
          </a:p>
          <a:p>
            <a:pPr marL="457200">
              <a:lnSpc>
                <a:spcPts val="1860"/>
              </a:lnSpc>
              <a:spcBef>
                <a:spcPts val="320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26" strike="noStrike">
                <a:solidFill>
                  <a:srgbClr val="000000"/>
                </a:solidFill>
                <a:latin typeface="AJJWSF+DejaVu Sans"/>
                <a:ea typeface="DejaVu Sans"/>
              </a:rPr>
              <a:t>First</a:t>
            </a:r>
            <a:r>
              <a:rPr b="0" lang="en-IN" sz="1600" spc="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Level</a:t>
            </a:r>
            <a:endParaRPr b="0" lang="en-IN" sz="1600" spc="-1" strike="noStrike">
              <a:latin typeface="Arial"/>
            </a:endParaRPr>
          </a:p>
          <a:p>
            <a:pPr marL="457200">
              <a:lnSpc>
                <a:spcPts val="1860"/>
              </a:lnSpc>
              <a:spcBef>
                <a:spcPts val="320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Second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Level Cache</a:t>
            </a:r>
            <a:endParaRPr b="0" lang="en-IN" sz="1600" spc="-1" strike="noStrike">
              <a:latin typeface="Arial"/>
            </a:endParaRPr>
          </a:p>
          <a:p>
            <a:pPr marL="457200">
              <a:lnSpc>
                <a:spcPts val="1860"/>
              </a:lnSpc>
              <a:spcBef>
                <a:spcPts val="377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137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optimization</a:t>
            </a:r>
            <a:endParaRPr b="0" lang="en-IN" sz="1600" spc="-1" strike="noStrike">
              <a:latin typeface="Arial"/>
            </a:endParaRPr>
          </a:p>
          <a:p>
            <a:pPr marL="457200">
              <a:lnSpc>
                <a:spcPts val="1860"/>
              </a:lnSpc>
              <a:spcBef>
                <a:spcPts val="317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</a:t>
            </a:r>
            <a:r>
              <a:rPr b="1" lang="en-IN" sz="1600" spc="-12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Batch Processing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333" name="CustomShape 14"/>
          <p:cNvSpPr/>
          <p:nvPr/>
        </p:nvSpPr>
        <p:spPr>
          <a:xfrm>
            <a:off x="867240" y="3499920"/>
            <a:ext cx="2814480" cy="81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Object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life cycle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751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Architecture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799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Relation 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334" name="CustomShape 15"/>
          <p:cNvSpPr/>
          <p:nvPr/>
        </p:nvSpPr>
        <p:spPr>
          <a:xfrm>
            <a:off x="1187280" y="4387680"/>
            <a:ext cx="235368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Many-to-one 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335" name="CustomShape 16"/>
          <p:cNvSpPr/>
          <p:nvPr/>
        </p:nvSpPr>
        <p:spPr>
          <a:xfrm>
            <a:off x="912960" y="442332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336" name="CustomShape 17"/>
          <p:cNvSpPr/>
          <p:nvPr/>
        </p:nvSpPr>
        <p:spPr>
          <a:xfrm>
            <a:off x="1187280" y="4669560"/>
            <a:ext cx="218340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one-to-one 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337" name="CustomShape 18"/>
          <p:cNvSpPr/>
          <p:nvPr/>
        </p:nvSpPr>
        <p:spPr>
          <a:xfrm>
            <a:off x="912960" y="470664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338" name="CustomShape 19"/>
          <p:cNvSpPr/>
          <p:nvPr/>
        </p:nvSpPr>
        <p:spPr>
          <a:xfrm>
            <a:off x="1187280" y="4952880"/>
            <a:ext cx="252504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Many-to-Many 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339" name="CustomShape 20"/>
          <p:cNvSpPr/>
          <p:nvPr/>
        </p:nvSpPr>
        <p:spPr>
          <a:xfrm>
            <a:off x="912960" y="498996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340" name="CustomShape 21"/>
          <p:cNvSpPr/>
          <p:nvPr/>
        </p:nvSpPr>
        <p:spPr>
          <a:xfrm>
            <a:off x="867240" y="5255280"/>
            <a:ext cx="260892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Inheritance in Hibernate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341" name="CustomShape 22"/>
          <p:cNvSpPr/>
          <p:nvPr/>
        </p:nvSpPr>
        <p:spPr>
          <a:xfrm>
            <a:off x="547200" y="5301000"/>
            <a:ext cx="248760" cy="9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763"/>
              </a:lnSpc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</p:txBody>
      </p:sp>
      <p:sp>
        <p:nvSpPr>
          <p:cNvPr id="342" name="CustomShape 23"/>
          <p:cNvSpPr/>
          <p:nvPr/>
        </p:nvSpPr>
        <p:spPr>
          <a:xfrm>
            <a:off x="1187280" y="5538240"/>
            <a:ext cx="229968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Single </a:t>
            </a:r>
            <a:r>
              <a:rPr b="1" lang="en-IN" sz="1400" spc="-35" strike="noStrike">
                <a:solidFill>
                  <a:srgbClr val="000000"/>
                </a:solidFill>
                <a:latin typeface="DLHAQU+DejaVu Sans Bold"/>
                <a:ea typeface="DejaVu Sans"/>
              </a:rPr>
              <a:t>Table</a:t>
            </a:r>
            <a:r>
              <a:rPr b="1" lang="en-IN" sz="1400" spc="26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Strategy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343" name="CustomShape 24"/>
          <p:cNvSpPr/>
          <p:nvPr/>
        </p:nvSpPr>
        <p:spPr>
          <a:xfrm>
            <a:off x="912960" y="557388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344" name="CustomShape 25"/>
          <p:cNvSpPr/>
          <p:nvPr/>
        </p:nvSpPr>
        <p:spPr>
          <a:xfrm>
            <a:off x="1187280" y="5821560"/>
            <a:ext cx="260280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35" strike="noStrike">
                <a:solidFill>
                  <a:srgbClr val="000000"/>
                </a:solidFill>
                <a:latin typeface="DLHAQU+DejaVu Sans Bold"/>
                <a:ea typeface="DejaVu Sans"/>
              </a:rPr>
              <a:t>Table</a:t>
            </a:r>
            <a:r>
              <a:rPr b="1" lang="en-IN" sz="1400" spc="26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Per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Class Strategy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345" name="CustomShape 26"/>
          <p:cNvSpPr/>
          <p:nvPr/>
        </p:nvSpPr>
        <p:spPr>
          <a:xfrm>
            <a:off x="912960" y="585720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346" name="CustomShape 27"/>
          <p:cNvSpPr/>
          <p:nvPr/>
        </p:nvSpPr>
        <p:spPr>
          <a:xfrm>
            <a:off x="1187280" y="6104880"/>
            <a:ext cx="17085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Joined Strategy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347" name="CustomShape 28"/>
          <p:cNvSpPr/>
          <p:nvPr/>
        </p:nvSpPr>
        <p:spPr>
          <a:xfrm>
            <a:off x="912960" y="614052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348" name="CustomShape 29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2"/>
          <p:cNvSpPr/>
          <p:nvPr/>
        </p:nvSpPr>
        <p:spPr>
          <a:xfrm>
            <a:off x="702360" y="428760"/>
            <a:ext cx="627804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12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 Hello </a:t>
            </a:r>
            <a:r>
              <a:rPr b="0" lang="en-IN" sz="4400" spc="-52" strike="noStrike">
                <a:solidFill>
                  <a:srgbClr val="775f55"/>
                </a:solidFill>
                <a:latin typeface="AJJWSF+DejaVu Sans"/>
                <a:ea typeface="DejaVu Sans"/>
              </a:rPr>
              <a:t>World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51" name="CustomShape 3"/>
          <p:cNvSpPr/>
          <p:nvPr/>
        </p:nvSpPr>
        <p:spPr>
          <a:xfrm>
            <a:off x="775800" y="1716840"/>
            <a:ext cx="2993400" cy="145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725"/>
              </a:lnSpc>
            </a:pPr>
            <a:r>
              <a:rPr b="1" lang="en-IN" sz="32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Steps</a:t>
            </a:r>
            <a:endParaRPr b="0" lang="en-IN" sz="3200" spc="-1" strike="noStrike">
              <a:latin typeface="Arial"/>
            </a:endParaRPr>
          </a:p>
          <a:p>
            <a:pPr>
              <a:lnSpc>
                <a:spcPts val="2330"/>
              </a:lnSpc>
              <a:spcBef>
                <a:spcPts val="578"/>
              </a:spcBef>
            </a:pPr>
            <a:r>
              <a:rPr b="0" lang="en-IN" sz="1400" spc="-1" strike="noStrike">
                <a:solidFill>
                  <a:srgbClr val="94b6d2"/>
                </a:solidFill>
                <a:latin typeface="AJJWSF+DejaVu Sans"/>
                <a:ea typeface="DejaVu Sans"/>
              </a:rPr>
              <a:t>1.</a:t>
            </a:r>
            <a:r>
              <a:rPr b="0" lang="en-IN" sz="1400" spc="2263" strike="noStrike">
                <a:solidFill>
                  <a:srgbClr val="94b6d2"/>
                </a:solidFill>
                <a:latin typeface="AJJWSF+DejaVu Sans"/>
                <a:ea typeface="DejaVu Sans"/>
              </a:rPr>
              <a:t> </a:t>
            </a:r>
            <a:r>
              <a:rPr b="0" lang="en-IN" sz="200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Write</a:t>
            </a:r>
            <a:r>
              <a:rPr b="0" lang="en-IN" sz="2000" spc="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 POJO class</a:t>
            </a:r>
            <a:endParaRPr b="0" lang="en-IN" sz="2000" spc="-1" strike="noStrike">
              <a:latin typeface="Arial"/>
            </a:endParaRPr>
          </a:p>
          <a:p>
            <a:pPr marL="514440">
              <a:lnSpc>
                <a:spcPts val="2330"/>
              </a:lnSpc>
              <a:spcBef>
                <a:spcPts val="68"/>
              </a:spcBef>
            </a:pP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representing the</a:t>
            </a:r>
            <a:endParaRPr b="0" lang="en-IN" sz="2000" spc="-1" strike="noStrike">
              <a:latin typeface="Arial"/>
            </a:endParaRPr>
          </a:p>
          <a:p>
            <a:pPr marL="514440">
              <a:lnSpc>
                <a:spcPts val="2330"/>
              </a:lnSpc>
              <a:spcBef>
                <a:spcPts val="71"/>
              </a:spcBef>
            </a:pP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table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52" name="CustomShape 4"/>
          <p:cNvSpPr/>
          <p:nvPr/>
        </p:nvSpPr>
        <p:spPr>
          <a:xfrm>
            <a:off x="775800" y="3247920"/>
            <a:ext cx="2693160" cy="29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330"/>
              </a:lnSpc>
            </a:pPr>
            <a:r>
              <a:rPr b="0" lang="en-IN" sz="1400" spc="-1" strike="noStrike">
                <a:solidFill>
                  <a:srgbClr val="94b6d2"/>
                </a:solidFill>
                <a:latin typeface="AJJWSF+DejaVu Sans"/>
                <a:ea typeface="DejaVu Sans"/>
              </a:rPr>
              <a:t>2.</a:t>
            </a:r>
            <a:r>
              <a:rPr b="0" lang="en-IN" sz="1400" spc="2263" strike="noStrike">
                <a:solidFill>
                  <a:srgbClr val="94b6d2"/>
                </a:solidFill>
                <a:latin typeface="AJJWSF+DejaVu Sans"/>
                <a:ea typeface="DejaVu Sans"/>
              </a:rPr>
              <a:t> </a:t>
            </a:r>
            <a:r>
              <a:rPr b="0" lang="en-IN" sz="200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Write</a:t>
            </a:r>
            <a:r>
              <a:rPr b="0" lang="en-IN" sz="2000" spc="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 hbm ﬁle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53" name="CustomShape 5"/>
          <p:cNvSpPr/>
          <p:nvPr/>
        </p:nvSpPr>
        <p:spPr>
          <a:xfrm>
            <a:off x="775800" y="3622320"/>
            <a:ext cx="3083040" cy="90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330"/>
              </a:lnSpc>
            </a:pPr>
            <a:r>
              <a:rPr b="0" lang="en-IN" sz="1400" spc="-1" strike="noStrike">
                <a:solidFill>
                  <a:srgbClr val="94b6d2"/>
                </a:solidFill>
                <a:latin typeface="AJJWSF+DejaVu Sans"/>
                <a:ea typeface="DejaVu Sans"/>
              </a:rPr>
              <a:t>3.</a:t>
            </a:r>
            <a:r>
              <a:rPr b="0" lang="en-IN" sz="1400" spc="2263" strike="noStrike">
                <a:solidFill>
                  <a:srgbClr val="94b6d2"/>
                </a:solidFill>
                <a:latin typeface="AJJWSF+DejaVu Sans"/>
                <a:ea typeface="DejaVu Sans"/>
              </a:rPr>
              <a:t> </a:t>
            </a:r>
            <a:r>
              <a:rPr b="0" lang="en-IN" sz="200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Write</a:t>
            </a:r>
            <a:r>
              <a:rPr b="0" lang="en-IN" sz="2000" spc="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cfg ﬁle/ write</a:t>
            </a:r>
            <a:endParaRPr b="0" lang="en-IN" sz="2000" spc="-1" strike="noStrike">
              <a:latin typeface="Arial"/>
            </a:endParaRPr>
          </a:p>
          <a:p>
            <a:pPr marL="514440">
              <a:lnSpc>
                <a:spcPts val="2330"/>
              </a:lnSpc>
              <a:spcBef>
                <a:spcPts val="82"/>
              </a:spcBef>
            </a:pP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annotated POJO</a:t>
            </a:r>
            <a:endParaRPr b="0" lang="en-IN" sz="2000" spc="-1" strike="noStrike">
              <a:latin typeface="Arial"/>
            </a:endParaRPr>
          </a:p>
          <a:p>
            <a:pPr marL="514440">
              <a:lnSpc>
                <a:spcPts val="2330"/>
              </a:lnSpc>
              <a:spcBef>
                <a:spcPts val="68"/>
              </a:spcBef>
            </a:pP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class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54" name="CustomShape 6"/>
          <p:cNvSpPr/>
          <p:nvPr/>
        </p:nvSpPr>
        <p:spPr>
          <a:xfrm>
            <a:off x="775800" y="4608000"/>
            <a:ext cx="266508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330"/>
              </a:lnSpc>
            </a:pPr>
            <a:r>
              <a:rPr b="0" lang="en-IN" sz="1400" spc="-1" strike="noStrike">
                <a:solidFill>
                  <a:srgbClr val="94b6d2"/>
                </a:solidFill>
                <a:latin typeface="AJJWSF+DejaVu Sans"/>
                <a:ea typeface="DejaVu Sans"/>
              </a:rPr>
              <a:t>4.</a:t>
            </a:r>
            <a:r>
              <a:rPr b="0" lang="en-IN" sz="1400" spc="2263" strike="noStrike">
                <a:solidFill>
                  <a:srgbClr val="94b6d2"/>
                </a:solidFill>
                <a:latin typeface="AJJWSF+DejaVu Sans"/>
                <a:ea typeface="DejaVu Sans"/>
              </a:rPr>
              <a:t> </a:t>
            </a:r>
            <a:r>
              <a:rPr b="0" lang="en-IN" sz="200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Write</a:t>
            </a:r>
            <a:r>
              <a:rPr b="0" lang="en-IN" sz="2000" spc="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 class to</a:t>
            </a:r>
            <a:endParaRPr b="0" lang="en-IN" sz="2000" spc="-1" strike="noStrike">
              <a:latin typeface="Arial"/>
            </a:endParaRPr>
          </a:p>
          <a:p>
            <a:pPr marL="514440">
              <a:lnSpc>
                <a:spcPts val="2330"/>
              </a:lnSpc>
              <a:spcBef>
                <a:spcPts val="71"/>
              </a:spcBef>
            </a:pP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test CRUD code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55" name="CustomShape 7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2"/>
          <p:cNvSpPr/>
          <p:nvPr/>
        </p:nvSpPr>
        <p:spPr>
          <a:xfrm>
            <a:off x="1160640" y="509040"/>
            <a:ext cx="6122880" cy="47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725"/>
              </a:lnSpc>
            </a:pPr>
            <a:r>
              <a:rPr b="0" lang="en-IN" sz="3200" spc="-29" strike="noStrike">
                <a:solidFill>
                  <a:srgbClr val="000000"/>
                </a:solidFill>
                <a:latin typeface="AJJWSF+DejaVu Sans"/>
                <a:ea typeface="DejaVu Sans"/>
              </a:rPr>
              <a:t>Write</a:t>
            </a:r>
            <a:r>
              <a:rPr b="0" lang="en-IN" sz="3200" spc="2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 Annotated POJO class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358" name="CustomShape 3"/>
          <p:cNvSpPr/>
          <p:nvPr/>
        </p:nvSpPr>
        <p:spPr>
          <a:xfrm>
            <a:off x="360000" y="5688000"/>
            <a:ext cx="9579960" cy="41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260"/>
              </a:lnSpc>
            </a:pPr>
            <a:r>
              <a:rPr b="1" lang="en-IN" sz="1800" spc="-1" strike="noStrike">
                <a:solidFill>
                  <a:srgbClr val="ff0000"/>
                </a:solidFill>
                <a:latin typeface="DLHAQU+DejaVu Sans Bold"/>
                <a:ea typeface="DejaVu Sans"/>
              </a:rPr>
              <a:t>Note: annotations can also be applied to</a:t>
            </a:r>
            <a:r>
              <a:rPr b="1" lang="en-IN" sz="1800" spc="-12" strike="noStrike">
                <a:solidFill>
                  <a:srgbClr val="ff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800" spc="-1" strike="noStrike">
                <a:solidFill>
                  <a:srgbClr val="ff0000"/>
                </a:solidFill>
                <a:latin typeface="DLHAQU+DejaVu Sans Bold"/>
                <a:ea typeface="DejaVu Sans"/>
              </a:rPr>
              <a:t>getters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59" name="CustomShape 4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CustomShape 2"/>
          <p:cNvSpPr/>
          <p:nvPr/>
        </p:nvSpPr>
        <p:spPr>
          <a:xfrm>
            <a:off x="702360" y="428760"/>
            <a:ext cx="479268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49" strike="noStrike">
                <a:solidFill>
                  <a:srgbClr val="775f55"/>
                </a:solidFill>
                <a:latin typeface="DejaVu Sans"/>
                <a:ea typeface="DejaVu Sans"/>
              </a:rPr>
              <a:t>Rule</a:t>
            </a:r>
            <a:r>
              <a:rPr b="0" lang="en-IN" sz="4400" spc="43" strike="noStrike">
                <a:solidFill>
                  <a:srgbClr val="775f55"/>
                </a:solidFill>
                <a:latin typeface="DejaVu Sans"/>
                <a:ea typeface="DejaVu Sans"/>
              </a:rPr>
              <a:t> </a:t>
            </a:r>
            <a:r>
              <a:rPr b="0" lang="en-IN" sz="4400" spc="-1" strike="noStrike">
                <a:solidFill>
                  <a:srgbClr val="775f55"/>
                </a:solidFill>
                <a:latin typeface="DejaVu Sans"/>
                <a:ea typeface="DejaVu Sans"/>
              </a:rPr>
              <a:t>to</a:t>
            </a:r>
            <a:r>
              <a:rPr b="0" lang="en-IN" sz="4400" spc="7" strike="noStrike">
                <a:solidFill>
                  <a:srgbClr val="775f55"/>
                </a:solidFill>
                <a:latin typeface="DejaVu Sans"/>
                <a:ea typeface="DejaVu Sans"/>
              </a:rPr>
              <a:t> </a:t>
            </a:r>
            <a:r>
              <a:rPr b="0" lang="en-IN" sz="4400" spc="-1" strike="noStrike">
                <a:solidFill>
                  <a:srgbClr val="775f55"/>
                </a:solidFill>
                <a:latin typeface="DejaVu Sans"/>
                <a:ea typeface="DejaVu Sans"/>
              </a:rPr>
              <a:t>be Entity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62" name="CustomShape 3"/>
          <p:cNvSpPr/>
          <p:nvPr/>
        </p:nvSpPr>
        <p:spPr>
          <a:xfrm>
            <a:off x="1473120" y="1673640"/>
            <a:ext cx="4003920" cy="42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376"/>
              </a:lnSpc>
            </a:pPr>
            <a:r>
              <a:rPr b="0" lang="en-IN" sz="2900" spc="-1" strike="noStrike">
                <a:solidFill>
                  <a:srgbClr val="000000"/>
                </a:solidFill>
                <a:latin typeface="DejaVu Sans"/>
                <a:ea typeface="DejaVu Sans"/>
              </a:rPr>
              <a:t>Entity class must be:</a:t>
            </a:r>
            <a:endParaRPr b="0" lang="en-IN" sz="2900" spc="-1" strike="noStrike">
              <a:latin typeface="Arial"/>
            </a:endParaRPr>
          </a:p>
        </p:txBody>
      </p:sp>
      <p:sp>
        <p:nvSpPr>
          <p:cNvPr id="363" name="CustomShape 4"/>
          <p:cNvSpPr/>
          <p:nvPr/>
        </p:nvSpPr>
        <p:spPr>
          <a:xfrm>
            <a:off x="1959480" y="2160720"/>
            <a:ext cx="6738480" cy="301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327"/>
              </a:lnSpc>
            </a:pPr>
            <a:r>
              <a:rPr b="0" lang="en-IN" sz="1800" spc="-1" strike="noStrike">
                <a:solidFill>
                  <a:srgbClr val="a5ab81"/>
                </a:solidFill>
                <a:latin typeface="DejaVu Sans"/>
                <a:ea typeface="DejaVu Sans"/>
              </a:rPr>
              <a:t>1.</a:t>
            </a:r>
            <a:r>
              <a:rPr b="0" lang="en-IN" sz="1800" spc="2127" strike="noStrike">
                <a:solidFill>
                  <a:srgbClr val="a5ab81"/>
                </a:solidFill>
                <a:latin typeface="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Annotated with @javax.persistence.Entity</a:t>
            </a:r>
            <a:endParaRPr b="0" lang="en-IN" sz="1800" spc="-1" strike="noStrike">
              <a:latin typeface="Arial"/>
            </a:endParaRPr>
          </a:p>
          <a:p>
            <a:pPr>
              <a:lnSpc>
                <a:spcPts val="2327"/>
              </a:lnSpc>
              <a:spcBef>
                <a:spcPts val="490"/>
              </a:spcBef>
            </a:pPr>
            <a:r>
              <a:rPr b="0" lang="en-IN" sz="1800" spc="-1" strike="noStrike">
                <a:solidFill>
                  <a:srgbClr val="a5ab81"/>
                </a:solidFill>
                <a:latin typeface="DejaVu Sans"/>
                <a:ea typeface="DejaVu Sans"/>
              </a:rPr>
              <a:t>2.</a:t>
            </a:r>
            <a:r>
              <a:rPr b="0" lang="en-IN" sz="1800" spc="2127" strike="noStrike">
                <a:solidFill>
                  <a:srgbClr val="a5ab81"/>
                </a:solidFill>
                <a:latin typeface="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@javax.persistence.Id annotation must</a:t>
            </a:r>
            <a:r>
              <a:rPr b="0" lang="en-IN" sz="1800" spc="-15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be used</a:t>
            </a:r>
            <a:endParaRPr b="0" lang="en-IN" sz="1800" spc="-1" strike="noStrike">
              <a:latin typeface="Arial"/>
            </a:endParaRPr>
          </a:p>
          <a:p>
            <a:pPr marL="514440">
              <a:lnSpc>
                <a:spcPts val="2327"/>
              </a:lnSpc>
              <a:spcBef>
                <a:spcPts val="130"/>
              </a:spcBef>
            </a:pPr>
            <a:r>
              <a:rPr b="0" lang="en-IN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to denote primary </a:t>
            </a:r>
            <a:r>
              <a:rPr b="0" lang="en-IN" sz="1800" spc="-32" strike="noStrike">
                <a:solidFill>
                  <a:srgbClr val="000000"/>
                </a:solidFill>
                <a:latin typeface="DejaVu Sans"/>
                <a:ea typeface="DejaVu Sans"/>
              </a:rPr>
              <a:t>key</a:t>
            </a:r>
            <a:endParaRPr b="0" lang="en-IN" sz="1800" spc="-1" strike="noStrike">
              <a:latin typeface="Arial"/>
            </a:endParaRPr>
          </a:p>
          <a:p>
            <a:pPr marL="514440">
              <a:lnSpc>
                <a:spcPts val="2327"/>
              </a:lnSpc>
              <a:spcBef>
                <a:spcPts val="490"/>
              </a:spcBef>
            </a:pPr>
            <a:r>
              <a:rPr b="0" lang="en-IN" sz="1800" spc="-1" strike="noStrike">
                <a:solidFill>
                  <a:srgbClr val="a5ab81"/>
                </a:solidFill>
                <a:latin typeface="DejaVu Sans"/>
                <a:ea typeface="DejaVu Sans"/>
              </a:rPr>
              <a:t>3.</a:t>
            </a:r>
            <a:r>
              <a:rPr b="0" lang="en-IN" sz="1800" spc="2127" strike="noStrike">
                <a:solidFill>
                  <a:srgbClr val="a5ab81"/>
                </a:solidFill>
                <a:latin typeface="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Must</a:t>
            </a:r>
            <a:r>
              <a:rPr b="0" lang="en-IN" sz="1800" spc="-12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have a no-arg constructor that has to be</a:t>
            </a:r>
            <a:endParaRPr b="0" lang="en-IN" sz="1800" spc="-1" strike="noStrike">
              <a:latin typeface="Arial"/>
            </a:endParaRPr>
          </a:p>
          <a:p>
            <a:pPr marL="514440">
              <a:lnSpc>
                <a:spcPts val="2327"/>
              </a:lnSpc>
              <a:spcBef>
                <a:spcPts val="91"/>
              </a:spcBef>
            </a:pPr>
            <a:r>
              <a:rPr b="0" lang="en-IN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public or protected.</a:t>
            </a:r>
            <a:endParaRPr b="0" lang="en-IN" sz="1800" spc="-1" strike="noStrike">
              <a:latin typeface="Arial"/>
            </a:endParaRPr>
          </a:p>
          <a:p>
            <a:pPr marL="514440">
              <a:lnSpc>
                <a:spcPts val="2327"/>
              </a:lnSpc>
              <a:spcBef>
                <a:spcPts val="490"/>
              </a:spcBef>
            </a:pPr>
            <a:r>
              <a:rPr b="0" lang="en-IN" sz="1800" spc="-1" strike="noStrike">
                <a:solidFill>
                  <a:srgbClr val="a5ab81"/>
                </a:solidFill>
                <a:latin typeface="DejaVu Sans"/>
                <a:ea typeface="DejaVu Sans"/>
              </a:rPr>
              <a:t>4.</a:t>
            </a:r>
            <a:r>
              <a:rPr b="0" lang="en-IN" sz="1800" spc="2127" strike="noStrike">
                <a:solidFill>
                  <a:srgbClr val="a5ab81"/>
                </a:solidFill>
                <a:latin typeface="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Must</a:t>
            </a:r>
            <a:r>
              <a:rPr b="0" lang="en-IN" sz="1800" spc="-12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be</a:t>
            </a:r>
            <a:r>
              <a:rPr b="0" lang="en-IN" sz="1800" spc="4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 top-level class.</a:t>
            </a:r>
            <a:endParaRPr b="0" lang="en-IN" sz="1800" spc="-1" strike="noStrike">
              <a:latin typeface="Arial"/>
            </a:endParaRPr>
          </a:p>
          <a:p>
            <a:pPr marL="514440">
              <a:lnSpc>
                <a:spcPts val="2327"/>
              </a:lnSpc>
              <a:spcBef>
                <a:spcPts val="482"/>
              </a:spcBef>
            </a:pPr>
            <a:r>
              <a:rPr b="0" lang="en-IN" sz="1800" spc="-1" strike="noStrike">
                <a:solidFill>
                  <a:srgbClr val="a5ab81"/>
                </a:solidFill>
                <a:latin typeface="DejaVu Sans"/>
                <a:ea typeface="DejaVu Sans"/>
              </a:rPr>
              <a:t>5.</a:t>
            </a:r>
            <a:r>
              <a:rPr b="0" lang="en-IN" sz="1800" spc="2127" strike="noStrike">
                <a:solidFill>
                  <a:srgbClr val="a5ab81"/>
                </a:solidFill>
                <a:latin typeface="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Entity class must not be ﬁnal.</a:t>
            </a:r>
            <a:endParaRPr b="0" lang="en-IN" sz="1800" spc="-1" strike="noStrike">
              <a:latin typeface="Arial"/>
            </a:endParaRPr>
          </a:p>
          <a:p>
            <a:pPr marL="514440">
              <a:lnSpc>
                <a:spcPts val="2327"/>
              </a:lnSpc>
              <a:spcBef>
                <a:spcPts val="490"/>
              </a:spcBef>
            </a:pPr>
            <a:r>
              <a:rPr b="0" lang="en-IN" sz="1800" spc="-1" strike="noStrike">
                <a:solidFill>
                  <a:srgbClr val="a5ab81"/>
                </a:solidFill>
                <a:latin typeface="DejaVu Sans"/>
                <a:ea typeface="DejaVu Sans"/>
              </a:rPr>
              <a:t>6.</a:t>
            </a:r>
            <a:r>
              <a:rPr b="0" lang="en-IN" sz="1800" spc="2127" strike="noStrike">
                <a:solidFill>
                  <a:srgbClr val="a5ab81"/>
                </a:solidFill>
                <a:latin typeface="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No methods or persistent instance variables of</a:t>
            </a:r>
            <a:endParaRPr b="0" lang="en-IN" sz="1800" spc="-1" strike="noStrike">
              <a:latin typeface="Arial"/>
            </a:endParaRPr>
          </a:p>
          <a:p>
            <a:pPr marL="514440">
              <a:lnSpc>
                <a:spcPts val="2327"/>
              </a:lnSpc>
              <a:spcBef>
                <a:spcPts val="142"/>
              </a:spcBef>
            </a:pPr>
            <a:r>
              <a:rPr b="0" lang="en-IN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</a:t>
            </a:r>
            <a:r>
              <a:rPr b="0" lang="en-IN" sz="1800" spc="4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entity class</a:t>
            </a:r>
            <a:r>
              <a:rPr b="0" lang="en-IN" sz="1800" spc="4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may</a:t>
            </a:r>
            <a:r>
              <a:rPr b="0" lang="en-IN" sz="1800" spc="4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be ﬁnal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64" name="CustomShape 5"/>
          <p:cNvSpPr/>
          <p:nvPr/>
        </p:nvSpPr>
        <p:spPr>
          <a:xfrm>
            <a:off x="1959480" y="5229000"/>
            <a:ext cx="5536800" cy="29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327"/>
              </a:lnSpc>
            </a:pPr>
            <a:r>
              <a:rPr b="0" lang="en-IN" sz="1500" spc="-1" strike="noStrike">
                <a:solidFill>
                  <a:srgbClr val="a5ab81"/>
                </a:solidFill>
                <a:latin typeface="DejaVu Sans"/>
                <a:ea typeface="DejaVu Sans"/>
              </a:rPr>
              <a:t>7.</a:t>
            </a:r>
            <a:r>
              <a:rPr b="0" lang="en-IN" sz="1500" spc="2127" strike="noStrike">
                <a:solidFill>
                  <a:srgbClr val="a5ab81"/>
                </a:solidFill>
                <a:latin typeface="DejaVu Sans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May implements Serializable interface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65" name="CustomShape 6"/>
          <p:cNvSpPr/>
          <p:nvPr/>
        </p:nvSpPr>
        <p:spPr>
          <a:xfrm>
            <a:off x="3620880" y="6337440"/>
            <a:ext cx="246852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DejaVu Sans"/>
                <a:ea typeface="DejaVu Sans"/>
              </a:rPr>
              <a:t>rgupta.mtech@gmail.com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ustomShape 2"/>
          <p:cNvSpPr/>
          <p:nvPr/>
        </p:nvSpPr>
        <p:spPr>
          <a:xfrm>
            <a:off x="702360" y="428760"/>
            <a:ext cx="515808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Hibernate.cfg.xml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68" name="CustomShape 3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CustomShape 2"/>
          <p:cNvSpPr/>
          <p:nvPr/>
        </p:nvSpPr>
        <p:spPr>
          <a:xfrm>
            <a:off x="612000" y="399600"/>
            <a:ext cx="705924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12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r>
              <a:rPr b="0" lang="en-IN" sz="4400" spc="4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Dependencies</a:t>
            </a:r>
            <a:endParaRPr b="0" lang="en-IN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CustomShape 2"/>
          <p:cNvSpPr/>
          <p:nvPr/>
        </p:nvSpPr>
        <p:spPr>
          <a:xfrm>
            <a:off x="702360" y="415440"/>
            <a:ext cx="1515240" cy="30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432"/>
              </a:lnSpc>
            </a:pPr>
            <a:r>
              <a:rPr b="0" lang="en-IN" sz="2100" spc="-15" strike="noStrike">
                <a:solidFill>
                  <a:srgbClr val="775f55"/>
                </a:solidFill>
                <a:latin typeface="AJJWSF+DejaVu Sans"/>
                <a:ea typeface="DejaVu Sans"/>
              </a:rPr>
              <a:t>&lt;property</a:t>
            </a:r>
            <a:endParaRPr b="0" lang="en-IN" sz="2100" spc="-1" strike="noStrike">
              <a:latin typeface="Arial"/>
            </a:endParaRPr>
          </a:p>
        </p:txBody>
      </p:sp>
      <p:sp>
        <p:nvSpPr>
          <p:cNvPr id="373" name="CustomShape 3"/>
          <p:cNvSpPr/>
          <p:nvPr/>
        </p:nvSpPr>
        <p:spPr>
          <a:xfrm>
            <a:off x="702360" y="725400"/>
            <a:ext cx="8154360" cy="30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432"/>
              </a:lnSpc>
            </a:pPr>
            <a:r>
              <a:rPr b="0" lang="en-IN" sz="2100" spc="-12" strike="noStrike">
                <a:solidFill>
                  <a:srgbClr val="775f55"/>
                </a:solidFill>
                <a:latin typeface="AJJWSF+DejaVu Sans"/>
                <a:ea typeface="DejaVu Sans"/>
              </a:rPr>
              <a:t>name="current_session_context_class"&gt;thread&lt;/property&gt;</a:t>
            </a:r>
            <a:endParaRPr b="0" lang="en-IN" sz="2100" spc="-1" strike="noStrike">
              <a:latin typeface="Arial"/>
            </a:endParaRPr>
          </a:p>
        </p:txBody>
      </p:sp>
      <p:sp>
        <p:nvSpPr>
          <p:cNvPr id="374" name="CustomShape 4"/>
          <p:cNvSpPr/>
          <p:nvPr/>
        </p:nvSpPr>
        <p:spPr>
          <a:xfrm>
            <a:off x="1019880" y="5465520"/>
            <a:ext cx="7696440" cy="43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2"/>
              </a:lnSpc>
            </a:pPr>
            <a:r>
              <a:rPr b="0" lang="en-IN" sz="1600" spc="-12" strike="noStrike" u="sng">
                <a:solidFill>
                  <a:srgbClr val="0000ff"/>
                </a:solidFill>
                <a:uFillTx/>
                <a:latin typeface="AJJWSF+DejaVu Sans"/>
                <a:ea typeface="DejaVu Sans"/>
                <a:hlinkClick r:id="rId2"/>
              </a:rPr>
              <a:t>http://stackoverﬂow.com/questions/8046662/hibernate-opensession-vs-get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579"/>
              </a:lnSpc>
            </a:pPr>
            <a:r>
              <a:rPr b="0" lang="en-IN" sz="1600" spc="-15" strike="noStrike" u="sng">
                <a:solidFill>
                  <a:srgbClr val="0000ff"/>
                </a:solidFill>
                <a:uFillTx/>
                <a:latin typeface="AJJWSF+DejaVu Sans"/>
                <a:ea typeface="DejaVu Sans"/>
                <a:hlinkClick r:id="rId3"/>
              </a:rPr>
              <a:t>currentsession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375" name="CustomShape 5"/>
          <p:cNvSpPr/>
          <p:nvPr/>
        </p:nvSpPr>
        <p:spPr>
          <a:xfrm>
            <a:off x="702360" y="5519160"/>
            <a:ext cx="257760" cy="10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56"/>
              </a:lnSpc>
            </a:pPr>
            <a:r>
              <a:rPr b="0" lang="en-IN" sz="9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950" spc="-1" strike="noStrike">
              <a:latin typeface="Arial"/>
            </a:endParaRPr>
          </a:p>
        </p:txBody>
      </p:sp>
      <p:sp>
        <p:nvSpPr>
          <p:cNvPr id="376" name="CustomShape 6"/>
          <p:cNvSpPr/>
          <p:nvPr/>
        </p:nvSpPr>
        <p:spPr>
          <a:xfrm>
            <a:off x="1019880" y="5993640"/>
            <a:ext cx="7756200" cy="23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2"/>
              </a:lnSpc>
            </a:pPr>
            <a:r>
              <a:rPr b="0" lang="en-IN" sz="1600" spc="-12" strike="noStrike" u="sng">
                <a:solidFill>
                  <a:srgbClr val="0000ff"/>
                </a:solidFill>
                <a:uFillTx/>
                <a:latin typeface="AJJWSF+DejaVu Sans"/>
                <a:ea typeface="DejaVu Sans"/>
                <a:hlinkClick r:id="rId4"/>
              </a:rPr>
              <a:t>https://forum.hibernate.org/viewtopic.php?p=2384979&amp;sid=8367751b54bf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377" name="CustomShape 7"/>
          <p:cNvSpPr/>
          <p:nvPr/>
        </p:nvSpPr>
        <p:spPr>
          <a:xfrm>
            <a:off x="702360" y="6047640"/>
            <a:ext cx="257760" cy="10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56"/>
              </a:lnSpc>
            </a:pPr>
            <a:r>
              <a:rPr b="0" lang="en-IN" sz="9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950" spc="-1" strike="noStrike">
              <a:latin typeface="Arial"/>
            </a:endParaRPr>
          </a:p>
        </p:txBody>
      </p:sp>
      <p:sp>
        <p:nvSpPr>
          <p:cNvPr id="378" name="CustomShape 8"/>
          <p:cNvSpPr/>
          <p:nvPr/>
        </p:nvSpPr>
        <p:spPr>
          <a:xfrm>
            <a:off x="1019880" y="6194520"/>
            <a:ext cx="3838680" cy="23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2"/>
              </a:lnSpc>
            </a:pPr>
            <a:r>
              <a:rPr b="0" lang="en-IN" sz="1600" spc="-12" strike="noStrike" u="sng">
                <a:solidFill>
                  <a:srgbClr val="0000ff"/>
                </a:solidFill>
                <a:uFillTx/>
                <a:latin typeface="AJJWSF+DejaVu Sans"/>
                <a:ea typeface="DejaVu Sans"/>
                <a:hlinkClick r:id="rId5"/>
              </a:rPr>
              <a:t>160003b867f858393398#p2384979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379" name="CustomShape 9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 u="sng">
                <a:solidFill>
                  <a:srgbClr val="0000ff"/>
                </a:solidFill>
                <a:uFillTx/>
                <a:latin typeface="AJJWSF+DejaVu Sans"/>
                <a:ea typeface="DejaVu Sans"/>
                <a:hlinkClick r:id="rId6"/>
              </a:rPr>
              <a:t>rgupta.mtech@gmail.com</a:t>
            </a:r>
            <a:r>
              <a:rPr b="0" lang="en-IN" sz="1400" spc="868" strike="noStrike" u="sng">
                <a:solidFill>
                  <a:srgbClr val="0000ff"/>
                </a:solidFill>
                <a:uFillTx/>
                <a:latin typeface="AJJWSF+DejaVu Sans"/>
                <a:ea typeface="DejaVu Sans"/>
                <a:hlinkClick r:id="rId7"/>
              </a:rPr>
              <a:t> </a:t>
            </a:r>
            <a:r>
              <a:rPr b="0" lang="en-IN" sz="1400" spc="-1" strike="noStrike" u="sng">
                <a:solidFill>
                  <a:srgbClr val="0000ff"/>
                </a:solidFill>
                <a:uFillTx/>
                <a:latin typeface="AJJWSF+DejaVu Sans"/>
                <a:ea typeface="DejaVu Sans"/>
                <a:hlinkClick r:id="rId8"/>
              </a:rPr>
              <a:t>Java</a:t>
            </a:r>
            <a:r>
              <a:rPr b="0" lang="en-IN" sz="1400" spc="-1" strike="noStrike" u="sng">
                <a:solidFill>
                  <a:srgbClr val="0000ff"/>
                </a:solidFill>
                <a:uFillTx/>
                <a:latin typeface="AJJWSF+DejaVu Sans"/>
                <a:ea typeface="DejaVu Sans"/>
                <a:hlinkClick r:id="rId9"/>
              </a:rPr>
              <a:t> </a:t>
            </a:r>
            <a:r>
              <a:rPr b="0" lang="en-IN" sz="1400" spc="-41" strike="noStrike" u="sng">
                <a:solidFill>
                  <a:srgbClr val="0000ff"/>
                </a:solidFill>
                <a:uFillTx/>
                <a:latin typeface="AJJWSF+DejaVu Sans"/>
                <a:ea typeface="DejaVu Sans"/>
                <a:hlinkClick r:id="rId10"/>
              </a:rPr>
              <a:t>Train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ing Hibernate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2"/>
          <p:cNvSpPr/>
          <p:nvPr/>
        </p:nvSpPr>
        <p:spPr>
          <a:xfrm>
            <a:off x="702360" y="428760"/>
            <a:ext cx="406152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15" strike="noStrike">
                <a:solidFill>
                  <a:srgbClr val="775f55"/>
                </a:solidFill>
                <a:latin typeface="AJJWSF+DejaVu Sans"/>
                <a:ea typeface="DejaVu Sans"/>
              </a:rPr>
              <a:t>Adding</a:t>
            </a:r>
            <a:r>
              <a:rPr b="0" lang="en-IN" sz="4400" spc="7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4400" spc="-35" strike="noStrike">
                <a:solidFill>
                  <a:srgbClr val="775f55"/>
                </a:solidFill>
                <a:latin typeface="AJJWSF+DejaVu Sans"/>
                <a:ea typeface="DejaVu Sans"/>
              </a:rPr>
              <a:t>record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82" name="CustomShape 3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CustomShape 2"/>
          <p:cNvSpPr/>
          <p:nvPr/>
        </p:nvSpPr>
        <p:spPr>
          <a:xfrm>
            <a:off x="702360" y="428760"/>
            <a:ext cx="584568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get &amp; Update </a:t>
            </a:r>
            <a:r>
              <a:rPr b="0" lang="en-IN" sz="4400" spc="-35" strike="noStrike">
                <a:solidFill>
                  <a:srgbClr val="775f55"/>
                </a:solidFill>
                <a:latin typeface="AJJWSF+DejaVu Sans"/>
                <a:ea typeface="DejaVu Sans"/>
              </a:rPr>
              <a:t>record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85" name="CustomShape 3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CustomShape 2"/>
          <p:cNvSpPr/>
          <p:nvPr/>
        </p:nvSpPr>
        <p:spPr>
          <a:xfrm>
            <a:off x="702360" y="428760"/>
            <a:ext cx="529596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Display all</a:t>
            </a:r>
            <a:r>
              <a:rPr b="0" lang="en-IN" sz="4400" spc="-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4400" spc="-29" strike="noStrike">
                <a:solidFill>
                  <a:srgbClr val="775f55"/>
                </a:solidFill>
                <a:latin typeface="AJJWSF+DejaVu Sans"/>
                <a:ea typeface="DejaVu Sans"/>
              </a:rPr>
              <a:t>records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88" name="CustomShape 3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" name="CustomShape 2"/>
          <p:cNvSpPr/>
          <p:nvPr/>
        </p:nvSpPr>
        <p:spPr>
          <a:xfrm>
            <a:off x="702360" y="428760"/>
            <a:ext cx="475632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32" strike="noStrike">
                <a:solidFill>
                  <a:srgbClr val="775f55"/>
                </a:solidFill>
                <a:latin typeface="AJJWSF+DejaVu Sans"/>
                <a:ea typeface="DejaVu Sans"/>
              </a:rPr>
              <a:t>Workshop</a:t>
            </a:r>
            <a:r>
              <a:rPr b="0" lang="en-IN" sz="4400" spc="21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topics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6" name="CustomShape 3"/>
          <p:cNvSpPr/>
          <p:nvPr/>
        </p:nvSpPr>
        <p:spPr>
          <a:xfrm>
            <a:off x="867240" y="1659240"/>
            <a:ext cx="264996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1" lang="en-IN" sz="1600" spc="-1" strike="noStrike">
                <a:solidFill>
                  <a:srgbClr val="ff0000"/>
                </a:solidFill>
                <a:latin typeface="DLHAQU+DejaVu Sans Bold"/>
                <a:ea typeface="DejaVu Sans"/>
              </a:rPr>
              <a:t>Hibernate-What</a:t>
            </a:r>
            <a:r>
              <a:rPr b="1" lang="en-IN" sz="1600" spc="4" strike="noStrike">
                <a:solidFill>
                  <a:srgbClr val="ff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ff0000"/>
                </a:solidFill>
                <a:latin typeface="DLHAQU+DejaVu Sans Bold"/>
                <a:ea typeface="DejaVu Sans"/>
              </a:rPr>
              <a:t>it is</a:t>
            </a:r>
            <a:r>
              <a:rPr b="1" lang="en-IN" sz="1600" spc="-12" strike="noStrike">
                <a:solidFill>
                  <a:srgbClr val="ff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ff0000"/>
                </a:solidFill>
                <a:latin typeface="DLHAQU+DejaVu Sans Bold"/>
                <a:ea typeface="DejaVu Sans"/>
              </a:rPr>
              <a:t>?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77" name="CustomShape 4"/>
          <p:cNvSpPr/>
          <p:nvPr/>
        </p:nvSpPr>
        <p:spPr>
          <a:xfrm>
            <a:off x="547200" y="1711080"/>
            <a:ext cx="263160" cy="252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73"/>
              </a:lnSpc>
            </a:pPr>
            <a:r>
              <a:rPr b="0" lang="en-IN" sz="9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9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33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6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9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6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559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6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9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6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</p:txBody>
      </p:sp>
      <p:sp>
        <p:nvSpPr>
          <p:cNvPr id="78" name="CustomShape 5"/>
          <p:cNvSpPr/>
          <p:nvPr/>
        </p:nvSpPr>
        <p:spPr>
          <a:xfrm>
            <a:off x="4878000" y="1773360"/>
            <a:ext cx="347688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HQL and</a:t>
            </a:r>
            <a:r>
              <a:rPr b="1" lang="en-IN" sz="1600" spc="-12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the</a:t>
            </a:r>
            <a:r>
              <a:rPr b="1" lang="en-IN" sz="1600" spc="-15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Query Object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79" name="CustomShape 6"/>
          <p:cNvSpPr/>
          <p:nvPr/>
        </p:nvSpPr>
        <p:spPr>
          <a:xfrm>
            <a:off x="867240" y="1990080"/>
            <a:ext cx="167760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29" strike="noStrike">
                <a:solidFill>
                  <a:srgbClr val="000000"/>
                </a:solidFill>
                <a:latin typeface="DLHAQU+DejaVu Sans Bold"/>
                <a:ea typeface="DejaVu Sans"/>
              </a:rPr>
              <a:t>JPA-</a:t>
            </a:r>
            <a:r>
              <a:rPr b="1" lang="en-IN" sz="1400" spc="29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What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it is?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80" name="CustomShape 7"/>
          <p:cNvSpPr/>
          <p:nvPr/>
        </p:nvSpPr>
        <p:spPr>
          <a:xfrm>
            <a:off x="5335200" y="2058120"/>
            <a:ext cx="3423600" cy="79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one class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to two tables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860"/>
              </a:lnSpc>
              <a:spcBef>
                <a:spcPts val="317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Select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and 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Pagination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in</a:t>
            </a:r>
            <a:r>
              <a:rPr b="0" lang="en-IN" sz="16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HQL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860"/>
              </a:lnSpc>
              <a:spcBef>
                <a:spcPts val="332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Named Quaries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81" name="CustomShape 8"/>
          <p:cNvSpPr/>
          <p:nvPr/>
        </p:nvSpPr>
        <p:spPr>
          <a:xfrm>
            <a:off x="867240" y="2292120"/>
            <a:ext cx="1748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ORM and Issues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82" name="CustomShape 9"/>
          <p:cNvSpPr/>
          <p:nvPr/>
        </p:nvSpPr>
        <p:spPr>
          <a:xfrm>
            <a:off x="867240" y="2594520"/>
            <a:ext cx="3427200" cy="82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Hello World</a:t>
            </a:r>
            <a:r>
              <a:rPr b="1" lang="en-IN" sz="1400" spc="9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CRUD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799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Primary </a:t>
            </a:r>
            <a:r>
              <a:rPr b="1" lang="en-IN" sz="1400" spc="-15" strike="noStrike">
                <a:solidFill>
                  <a:srgbClr val="000000"/>
                </a:solidFill>
                <a:latin typeface="DLHAQU+DejaVu Sans Bold"/>
                <a:ea typeface="DejaVu Sans"/>
              </a:rPr>
              <a:t>key</a:t>
            </a:r>
            <a:r>
              <a:rPr b="1" lang="en-IN" sz="1400" spc="7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generation strategy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791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More annotations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83" name="CustomShape 10"/>
          <p:cNvSpPr/>
          <p:nvPr/>
        </p:nvSpPr>
        <p:spPr>
          <a:xfrm>
            <a:off x="5335200" y="2923920"/>
            <a:ext cx="336960" cy="18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454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84" name="CustomShape 11"/>
          <p:cNvSpPr/>
          <p:nvPr/>
        </p:nvSpPr>
        <p:spPr>
          <a:xfrm>
            <a:off x="5678280" y="2908800"/>
            <a:ext cx="128520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Criteria API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85" name="CustomShape 12"/>
          <p:cNvSpPr/>
          <p:nvPr/>
        </p:nvSpPr>
        <p:spPr>
          <a:xfrm>
            <a:off x="4878000" y="3476520"/>
            <a:ext cx="3667680" cy="15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137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caching</a:t>
            </a:r>
            <a:endParaRPr b="0" lang="en-IN" sz="1600" spc="-1" strike="noStrike">
              <a:latin typeface="Arial"/>
            </a:endParaRPr>
          </a:p>
          <a:p>
            <a:pPr marL="457200">
              <a:lnSpc>
                <a:spcPts val="1860"/>
              </a:lnSpc>
              <a:spcBef>
                <a:spcPts val="320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26" strike="noStrike">
                <a:solidFill>
                  <a:srgbClr val="000000"/>
                </a:solidFill>
                <a:latin typeface="AJJWSF+DejaVu Sans"/>
                <a:ea typeface="DejaVu Sans"/>
              </a:rPr>
              <a:t>First</a:t>
            </a:r>
            <a:r>
              <a:rPr b="0" lang="en-IN" sz="1600" spc="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Level</a:t>
            </a:r>
            <a:endParaRPr b="0" lang="en-IN" sz="1600" spc="-1" strike="noStrike">
              <a:latin typeface="Arial"/>
            </a:endParaRPr>
          </a:p>
          <a:p>
            <a:pPr marL="457200">
              <a:lnSpc>
                <a:spcPts val="1860"/>
              </a:lnSpc>
              <a:spcBef>
                <a:spcPts val="320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Second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Level Cache</a:t>
            </a:r>
            <a:endParaRPr b="0" lang="en-IN" sz="1600" spc="-1" strike="noStrike">
              <a:latin typeface="Arial"/>
            </a:endParaRPr>
          </a:p>
          <a:p>
            <a:pPr marL="457200">
              <a:lnSpc>
                <a:spcPts val="1860"/>
              </a:lnSpc>
              <a:spcBef>
                <a:spcPts val="377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137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optimization</a:t>
            </a:r>
            <a:endParaRPr b="0" lang="en-IN" sz="1600" spc="-1" strike="noStrike">
              <a:latin typeface="Arial"/>
            </a:endParaRPr>
          </a:p>
          <a:p>
            <a:pPr marL="457200">
              <a:lnSpc>
                <a:spcPts val="1860"/>
              </a:lnSpc>
              <a:spcBef>
                <a:spcPts val="317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</a:t>
            </a:r>
            <a:r>
              <a:rPr b="1" lang="en-IN" sz="1600" spc="-12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Batch Processing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86" name="CustomShape 13"/>
          <p:cNvSpPr/>
          <p:nvPr/>
        </p:nvSpPr>
        <p:spPr>
          <a:xfrm>
            <a:off x="867240" y="3499920"/>
            <a:ext cx="2814480" cy="81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Object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life cycle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751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Architecture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799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Relation 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87" name="CustomShape 14"/>
          <p:cNvSpPr/>
          <p:nvPr/>
        </p:nvSpPr>
        <p:spPr>
          <a:xfrm>
            <a:off x="1187280" y="4387680"/>
            <a:ext cx="235368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Many-to-one 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88" name="CustomShape 15"/>
          <p:cNvSpPr/>
          <p:nvPr/>
        </p:nvSpPr>
        <p:spPr>
          <a:xfrm>
            <a:off x="912960" y="442332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89" name="CustomShape 16"/>
          <p:cNvSpPr/>
          <p:nvPr/>
        </p:nvSpPr>
        <p:spPr>
          <a:xfrm>
            <a:off x="1187280" y="4669560"/>
            <a:ext cx="218340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one-to-one 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90" name="CustomShape 17"/>
          <p:cNvSpPr/>
          <p:nvPr/>
        </p:nvSpPr>
        <p:spPr>
          <a:xfrm>
            <a:off x="912960" y="470664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91" name="CustomShape 18"/>
          <p:cNvSpPr/>
          <p:nvPr/>
        </p:nvSpPr>
        <p:spPr>
          <a:xfrm>
            <a:off x="1187280" y="4952880"/>
            <a:ext cx="252504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Many-to-Many 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92" name="CustomShape 19"/>
          <p:cNvSpPr/>
          <p:nvPr/>
        </p:nvSpPr>
        <p:spPr>
          <a:xfrm>
            <a:off x="912960" y="498996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93" name="CustomShape 20"/>
          <p:cNvSpPr/>
          <p:nvPr/>
        </p:nvSpPr>
        <p:spPr>
          <a:xfrm>
            <a:off x="867240" y="5255280"/>
            <a:ext cx="260892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Inheritance in Hibernate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94" name="CustomShape 21"/>
          <p:cNvSpPr/>
          <p:nvPr/>
        </p:nvSpPr>
        <p:spPr>
          <a:xfrm>
            <a:off x="547200" y="5301000"/>
            <a:ext cx="248760" cy="9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763"/>
              </a:lnSpc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</p:txBody>
      </p:sp>
      <p:sp>
        <p:nvSpPr>
          <p:cNvPr id="95" name="CustomShape 22"/>
          <p:cNvSpPr/>
          <p:nvPr/>
        </p:nvSpPr>
        <p:spPr>
          <a:xfrm>
            <a:off x="1187280" y="5538240"/>
            <a:ext cx="229968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Single </a:t>
            </a:r>
            <a:r>
              <a:rPr b="1" lang="en-IN" sz="1400" spc="-35" strike="noStrike">
                <a:solidFill>
                  <a:srgbClr val="000000"/>
                </a:solidFill>
                <a:latin typeface="DLHAQU+DejaVu Sans Bold"/>
                <a:ea typeface="DejaVu Sans"/>
              </a:rPr>
              <a:t>Table</a:t>
            </a:r>
            <a:r>
              <a:rPr b="1" lang="en-IN" sz="1400" spc="26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Strategy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96" name="CustomShape 23"/>
          <p:cNvSpPr/>
          <p:nvPr/>
        </p:nvSpPr>
        <p:spPr>
          <a:xfrm>
            <a:off x="912960" y="557388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97" name="CustomShape 24"/>
          <p:cNvSpPr/>
          <p:nvPr/>
        </p:nvSpPr>
        <p:spPr>
          <a:xfrm>
            <a:off x="1187280" y="5821560"/>
            <a:ext cx="260280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35" strike="noStrike">
                <a:solidFill>
                  <a:srgbClr val="000000"/>
                </a:solidFill>
                <a:latin typeface="DLHAQU+DejaVu Sans Bold"/>
                <a:ea typeface="DejaVu Sans"/>
              </a:rPr>
              <a:t>Table</a:t>
            </a:r>
            <a:r>
              <a:rPr b="1" lang="en-IN" sz="1400" spc="26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Per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Class Strategy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98" name="CustomShape 25"/>
          <p:cNvSpPr/>
          <p:nvPr/>
        </p:nvSpPr>
        <p:spPr>
          <a:xfrm>
            <a:off x="912960" y="585720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99" name="CustomShape 26"/>
          <p:cNvSpPr/>
          <p:nvPr/>
        </p:nvSpPr>
        <p:spPr>
          <a:xfrm>
            <a:off x="1187280" y="6104880"/>
            <a:ext cx="17085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Joined Strategy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00" name="CustomShape 27"/>
          <p:cNvSpPr/>
          <p:nvPr/>
        </p:nvSpPr>
        <p:spPr>
          <a:xfrm>
            <a:off x="912960" y="614052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01" name="CustomShape 28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CustomShape 2"/>
          <p:cNvSpPr/>
          <p:nvPr/>
        </p:nvSpPr>
        <p:spPr>
          <a:xfrm>
            <a:off x="702360" y="428760"/>
            <a:ext cx="475632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32" strike="noStrike">
                <a:solidFill>
                  <a:srgbClr val="775f55"/>
                </a:solidFill>
                <a:latin typeface="AJJWSF+DejaVu Sans"/>
                <a:ea typeface="DejaVu Sans"/>
              </a:rPr>
              <a:t>Workshop</a:t>
            </a:r>
            <a:r>
              <a:rPr b="0" lang="en-IN" sz="4400" spc="21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topics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91" name="CustomShape 3"/>
          <p:cNvSpPr/>
          <p:nvPr/>
        </p:nvSpPr>
        <p:spPr>
          <a:xfrm>
            <a:off x="867240" y="1657080"/>
            <a:ext cx="234792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Hibernate-What it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is ?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392" name="CustomShape 4"/>
          <p:cNvSpPr/>
          <p:nvPr/>
        </p:nvSpPr>
        <p:spPr>
          <a:xfrm>
            <a:off x="547200" y="1702800"/>
            <a:ext cx="248760" cy="99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763"/>
              </a:lnSpc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568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9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6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</p:txBody>
      </p:sp>
      <p:sp>
        <p:nvSpPr>
          <p:cNvPr id="393" name="CustomShape 5"/>
          <p:cNvSpPr/>
          <p:nvPr/>
        </p:nvSpPr>
        <p:spPr>
          <a:xfrm>
            <a:off x="4878000" y="1773360"/>
            <a:ext cx="347688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HQL and</a:t>
            </a:r>
            <a:r>
              <a:rPr b="1" lang="en-IN" sz="1600" spc="-12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the</a:t>
            </a:r>
            <a:r>
              <a:rPr b="1" lang="en-IN" sz="1600" spc="-15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Query Object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394" name="CustomShape 6"/>
          <p:cNvSpPr/>
          <p:nvPr/>
        </p:nvSpPr>
        <p:spPr>
          <a:xfrm>
            <a:off x="867240" y="1959480"/>
            <a:ext cx="167760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29" strike="noStrike">
                <a:solidFill>
                  <a:srgbClr val="000000"/>
                </a:solidFill>
                <a:latin typeface="DLHAQU+DejaVu Sans Bold"/>
                <a:ea typeface="DejaVu Sans"/>
              </a:rPr>
              <a:t>JPA-</a:t>
            </a:r>
            <a:r>
              <a:rPr b="1" lang="en-IN" sz="1400" spc="29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What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it is?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395" name="CustomShape 7"/>
          <p:cNvSpPr/>
          <p:nvPr/>
        </p:nvSpPr>
        <p:spPr>
          <a:xfrm>
            <a:off x="5335200" y="2058120"/>
            <a:ext cx="3423600" cy="51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one class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to two tables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860"/>
              </a:lnSpc>
              <a:spcBef>
                <a:spcPts val="317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Select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and 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Pagination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in</a:t>
            </a:r>
            <a:r>
              <a:rPr b="0" lang="en-IN" sz="16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HQL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396" name="CustomShape 8"/>
          <p:cNvSpPr/>
          <p:nvPr/>
        </p:nvSpPr>
        <p:spPr>
          <a:xfrm>
            <a:off x="867240" y="2261880"/>
            <a:ext cx="1748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ORM and Issues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397" name="CustomShape 9"/>
          <p:cNvSpPr/>
          <p:nvPr/>
        </p:nvSpPr>
        <p:spPr>
          <a:xfrm>
            <a:off x="867240" y="2563920"/>
            <a:ext cx="3875400" cy="84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Hello World</a:t>
            </a:r>
            <a:r>
              <a:rPr b="1" lang="en-IN" sz="1400" spc="9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CRUD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860"/>
              </a:lnSpc>
              <a:spcBef>
                <a:spcPts val="765"/>
              </a:spcBef>
            </a:pPr>
            <a:r>
              <a:rPr b="1" lang="en-IN" sz="1600" spc="-1" strike="noStrike">
                <a:solidFill>
                  <a:srgbClr val="ff0000"/>
                </a:solidFill>
                <a:latin typeface="DLHAQU+DejaVu Sans Bold"/>
                <a:ea typeface="DejaVu Sans"/>
              </a:rPr>
              <a:t>Primary</a:t>
            </a:r>
            <a:r>
              <a:rPr b="1" lang="en-IN" sz="1600" spc="-12" strike="noStrike">
                <a:solidFill>
                  <a:srgbClr val="ff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26" strike="noStrike">
                <a:solidFill>
                  <a:srgbClr val="ff0000"/>
                </a:solidFill>
                <a:latin typeface="DLHAQU+DejaVu Sans Bold"/>
                <a:ea typeface="DejaVu Sans"/>
              </a:rPr>
              <a:t>key</a:t>
            </a:r>
            <a:r>
              <a:rPr b="1" lang="en-IN" sz="1600" spc="15" strike="noStrike">
                <a:solidFill>
                  <a:srgbClr val="ff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ff0000"/>
                </a:solidFill>
                <a:latin typeface="DLHAQU+DejaVu Sans Bold"/>
                <a:ea typeface="DejaVu Sans"/>
              </a:rPr>
              <a:t>generation strategy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734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More annotations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398" name="CustomShape 10"/>
          <p:cNvSpPr/>
          <p:nvPr/>
        </p:nvSpPr>
        <p:spPr>
          <a:xfrm>
            <a:off x="5335200" y="2639160"/>
            <a:ext cx="336960" cy="18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454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399" name="CustomShape 11"/>
          <p:cNvSpPr/>
          <p:nvPr/>
        </p:nvSpPr>
        <p:spPr>
          <a:xfrm>
            <a:off x="5678280" y="2626200"/>
            <a:ext cx="172440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Named Quaries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400" name="CustomShape 12"/>
          <p:cNvSpPr/>
          <p:nvPr/>
        </p:nvSpPr>
        <p:spPr>
          <a:xfrm>
            <a:off x="547200" y="2918880"/>
            <a:ext cx="263160" cy="132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73"/>
              </a:lnSpc>
            </a:pPr>
            <a:r>
              <a:rPr b="0" lang="en-IN" sz="9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9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33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6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9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6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</p:txBody>
      </p:sp>
      <p:sp>
        <p:nvSpPr>
          <p:cNvPr id="401" name="CustomShape 13"/>
          <p:cNvSpPr/>
          <p:nvPr/>
        </p:nvSpPr>
        <p:spPr>
          <a:xfrm>
            <a:off x="5335200" y="2908800"/>
            <a:ext cx="162828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Criteria API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402" name="CustomShape 14"/>
          <p:cNvSpPr/>
          <p:nvPr/>
        </p:nvSpPr>
        <p:spPr>
          <a:xfrm>
            <a:off x="4878000" y="3476520"/>
            <a:ext cx="3667680" cy="15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137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caching</a:t>
            </a:r>
            <a:endParaRPr b="0" lang="en-IN" sz="1600" spc="-1" strike="noStrike">
              <a:latin typeface="Arial"/>
            </a:endParaRPr>
          </a:p>
          <a:p>
            <a:pPr marL="457200">
              <a:lnSpc>
                <a:spcPts val="1860"/>
              </a:lnSpc>
              <a:spcBef>
                <a:spcPts val="320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26" strike="noStrike">
                <a:solidFill>
                  <a:srgbClr val="000000"/>
                </a:solidFill>
                <a:latin typeface="AJJWSF+DejaVu Sans"/>
                <a:ea typeface="DejaVu Sans"/>
              </a:rPr>
              <a:t>First</a:t>
            </a:r>
            <a:r>
              <a:rPr b="0" lang="en-IN" sz="1600" spc="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Level</a:t>
            </a:r>
            <a:endParaRPr b="0" lang="en-IN" sz="1600" spc="-1" strike="noStrike">
              <a:latin typeface="Arial"/>
            </a:endParaRPr>
          </a:p>
          <a:p>
            <a:pPr marL="457200">
              <a:lnSpc>
                <a:spcPts val="1860"/>
              </a:lnSpc>
              <a:spcBef>
                <a:spcPts val="320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Second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Level Cache</a:t>
            </a:r>
            <a:endParaRPr b="0" lang="en-IN" sz="1600" spc="-1" strike="noStrike">
              <a:latin typeface="Arial"/>
            </a:endParaRPr>
          </a:p>
          <a:p>
            <a:pPr marL="457200">
              <a:lnSpc>
                <a:spcPts val="1860"/>
              </a:lnSpc>
              <a:spcBef>
                <a:spcPts val="377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137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optimization</a:t>
            </a:r>
            <a:endParaRPr b="0" lang="en-IN" sz="1600" spc="-1" strike="noStrike">
              <a:latin typeface="Arial"/>
            </a:endParaRPr>
          </a:p>
          <a:p>
            <a:pPr marL="457200">
              <a:lnSpc>
                <a:spcPts val="1860"/>
              </a:lnSpc>
              <a:spcBef>
                <a:spcPts val="317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</a:t>
            </a:r>
            <a:r>
              <a:rPr b="1" lang="en-IN" sz="1600" spc="-12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Batch Processing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403" name="CustomShape 15"/>
          <p:cNvSpPr/>
          <p:nvPr/>
        </p:nvSpPr>
        <p:spPr>
          <a:xfrm>
            <a:off x="867240" y="3499920"/>
            <a:ext cx="2814480" cy="81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Object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life cycle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751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Architecture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799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Relation 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404" name="CustomShape 16"/>
          <p:cNvSpPr/>
          <p:nvPr/>
        </p:nvSpPr>
        <p:spPr>
          <a:xfrm>
            <a:off x="1187280" y="4387680"/>
            <a:ext cx="235368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Many-to-one 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405" name="CustomShape 17"/>
          <p:cNvSpPr/>
          <p:nvPr/>
        </p:nvSpPr>
        <p:spPr>
          <a:xfrm>
            <a:off x="912960" y="442332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406" name="CustomShape 18"/>
          <p:cNvSpPr/>
          <p:nvPr/>
        </p:nvSpPr>
        <p:spPr>
          <a:xfrm>
            <a:off x="1187280" y="4669560"/>
            <a:ext cx="218340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one-to-one 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407" name="CustomShape 19"/>
          <p:cNvSpPr/>
          <p:nvPr/>
        </p:nvSpPr>
        <p:spPr>
          <a:xfrm>
            <a:off x="912960" y="470664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408" name="CustomShape 20"/>
          <p:cNvSpPr/>
          <p:nvPr/>
        </p:nvSpPr>
        <p:spPr>
          <a:xfrm>
            <a:off x="1187280" y="4952880"/>
            <a:ext cx="252504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Many-to-Many 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409" name="CustomShape 21"/>
          <p:cNvSpPr/>
          <p:nvPr/>
        </p:nvSpPr>
        <p:spPr>
          <a:xfrm>
            <a:off x="912960" y="498996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410" name="CustomShape 22"/>
          <p:cNvSpPr/>
          <p:nvPr/>
        </p:nvSpPr>
        <p:spPr>
          <a:xfrm>
            <a:off x="867240" y="5255280"/>
            <a:ext cx="260892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Inheritance in Hibernate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411" name="CustomShape 23"/>
          <p:cNvSpPr/>
          <p:nvPr/>
        </p:nvSpPr>
        <p:spPr>
          <a:xfrm>
            <a:off x="547200" y="5301000"/>
            <a:ext cx="248760" cy="9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763"/>
              </a:lnSpc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</p:txBody>
      </p:sp>
      <p:sp>
        <p:nvSpPr>
          <p:cNvPr id="412" name="CustomShape 24"/>
          <p:cNvSpPr/>
          <p:nvPr/>
        </p:nvSpPr>
        <p:spPr>
          <a:xfrm>
            <a:off x="1187280" y="5538240"/>
            <a:ext cx="229968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Single </a:t>
            </a:r>
            <a:r>
              <a:rPr b="1" lang="en-IN" sz="1400" spc="-35" strike="noStrike">
                <a:solidFill>
                  <a:srgbClr val="000000"/>
                </a:solidFill>
                <a:latin typeface="DLHAQU+DejaVu Sans Bold"/>
                <a:ea typeface="DejaVu Sans"/>
              </a:rPr>
              <a:t>Table</a:t>
            </a:r>
            <a:r>
              <a:rPr b="1" lang="en-IN" sz="1400" spc="26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Strategy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413" name="CustomShape 25"/>
          <p:cNvSpPr/>
          <p:nvPr/>
        </p:nvSpPr>
        <p:spPr>
          <a:xfrm>
            <a:off x="912960" y="557388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414" name="CustomShape 26"/>
          <p:cNvSpPr/>
          <p:nvPr/>
        </p:nvSpPr>
        <p:spPr>
          <a:xfrm>
            <a:off x="1187280" y="5821560"/>
            <a:ext cx="260280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35" strike="noStrike">
                <a:solidFill>
                  <a:srgbClr val="000000"/>
                </a:solidFill>
                <a:latin typeface="DLHAQU+DejaVu Sans Bold"/>
                <a:ea typeface="DejaVu Sans"/>
              </a:rPr>
              <a:t>Table</a:t>
            </a:r>
            <a:r>
              <a:rPr b="1" lang="en-IN" sz="1400" spc="26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Per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Class Strategy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415" name="CustomShape 27"/>
          <p:cNvSpPr/>
          <p:nvPr/>
        </p:nvSpPr>
        <p:spPr>
          <a:xfrm>
            <a:off x="912960" y="585720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416" name="CustomShape 28"/>
          <p:cNvSpPr/>
          <p:nvPr/>
        </p:nvSpPr>
        <p:spPr>
          <a:xfrm>
            <a:off x="1187280" y="6104880"/>
            <a:ext cx="17085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Joined Strategy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417" name="CustomShape 29"/>
          <p:cNvSpPr/>
          <p:nvPr/>
        </p:nvSpPr>
        <p:spPr>
          <a:xfrm>
            <a:off x="912960" y="614052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418" name="CustomShape 30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CustomShape 2"/>
          <p:cNvSpPr/>
          <p:nvPr/>
        </p:nvSpPr>
        <p:spPr>
          <a:xfrm>
            <a:off x="702360" y="301320"/>
            <a:ext cx="5826240" cy="89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436"/>
              </a:lnSpc>
            </a:pPr>
            <a:r>
              <a:rPr b="1" lang="en-IN" sz="2950" spc="-1" strike="noStrike">
                <a:solidFill>
                  <a:srgbClr val="775f55"/>
                </a:solidFill>
                <a:latin typeface="DLHAQU+DejaVu Sans Bold"/>
                <a:ea typeface="DejaVu Sans"/>
              </a:rPr>
              <a:t>Primary </a:t>
            </a:r>
            <a:r>
              <a:rPr b="1" lang="en-IN" sz="2950" spc="-18" strike="noStrike">
                <a:solidFill>
                  <a:srgbClr val="775f55"/>
                </a:solidFill>
                <a:latin typeface="DLHAQU+DejaVu Sans Bold"/>
                <a:ea typeface="DejaVu Sans"/>
              </a:rPr>
              <a:t>Keys</a:t>
            </a:r>
            <a:r>
              <a:rPr b="1" lang="en-IN" sz="2950" spc="4" strike="noStrike">
                <a:solidFill>
                  <a:srgbClr val="775f55"/>
                </a:solidFill>
                <a:latin typeface="DLHAQU+DejaVu Sans Bold"/>
                <a:ea typeface="DejaVu Sans"/>
              </a:rPr>
              <a:t> </a:t>
            </a:r>
            <a:r>
              <a:rPr b="1" lang="en-IN" sz="2950" spc="-1" strike="noStrike">
                <a:solidFill>
                  <a:srgbClr val="775f55"/>
                </a:solidFill>
                <a:latin typeface="DLHAQU+DejaVu Sans Bold"/>
                <a:ea typeface="DejaVu Sans"/>
              </a:rPr>
              <a:t>with @Id and</a:t>
            </a:r>
            <a:endParaRPr b="0" lang="en-IN" sz="2950" spc="-1" strike="noStrike">
              <a:latin typeface="Arial"/>
            </a:endParaRPr>
          </a:p>
          <a:p>
            <a:pPr>
              <a:lnSpc>
                <a:spcPts val="3436"/>
              </a:lnSpc>
              <a:spcBef>
                <a:spcPts val="156"/>
              </a:spcBef>
            </a:pPr>
            <a:r>
              <a:rPr b="1" lang="en-IN" sz="2950" spc="-12" strike="noStrike">
                <a:solidFill>
                  <a:srgbClr val="775f55"/>
                </a:solidFill>
                <a:latin typeface="DLHAQU+DejaVu Sans Bold"/>
                <a:ea typeface="DejaVu Sans"/>
              </a:rPr>
              <a:t>@GeneratedValue</a:t>
            </a:r>
            <a:endParaRPr b="0" lang="en-IN" sz="2950" spc="-1" strike="noStrike">
              <a:latin typeface="Arial"/>
            </a:endParaRPr>
          </a:p>
        </p:txBody>
      </p:sp>
      <p:sp>
        <p:nvSpPr>
          <p:cNvPr id="421" name="CustomShape 3"/>
          <p:cNvSpPr/>
          <p:nvPr/>
        </p:nvSpPr>
        <p:spPr>
          <a:xfrm>
            <a:off x="695880" y="1845000"/>
            <a:ext cx="3368880" cy="71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@GeneratedValue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annotation is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860"/>
              </a:lnSpc>
              <a:spcBef>
                <a:spcPts val="9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used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to decide primary </a:t>
            </a:r>
            <a:r>
              <a:rPr b="0" lang="en-IN" sz="1600" spc="-32" strike="noStrike">
                <a:solidFill>
                  <a:srgbClr val="000000"/>
                </a:solidFill>
                <a:latin typeface="AJJWSF+DejaVu Sans"/>
                <a:ea typeface="DejaVu Sans"/>
              </a:rPr>
              <a:t>key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860"/>
              </a:lnSpc>
              <a:spcBef>
                <a:spcPts val="48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generation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strategies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422" name="CustomShape 4"/>
          <p:cNvSpPr/>
          <p:nvPr/>
        </p:nvSpPr>
        <p:spPr>
          <a:xfrm>
            <a:off x="375840" y="1896480"/>
            <a:ext cx="263160" cy="92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73"/>
              </a:lnSpc>
            </a:pPr>
            <a:r>
              <a:rPr b="0" lang="en-IN" sz="9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950" spc="-1" strike="noStrike">
              <a:latin typeface="Arial"/>
            </a:endParaRPr>
          </a:p>
          <a:p>
            <a:pPr>
              <a:lnSpc>
                <a:spcPts val="873"/>
              </a:lnSpc>
              <a:spcBef>
                <a:spcPts val="5516"/>
              </a:spcBef>
            </a:pPr>
            <a:r>
              <a:rPr b="0" lang="en-IN" sz="9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950" spc="-1" strike="noStrike">
              <a:latin typeface="Arial"/>
            </a:endParaRPr>
          </a:p>
        </p:txBody>
      </p:sp>
      <p:sp>
        <p:nvSpPr>
          <p:cNvPr id="423" name="CustomShape 5"/>
          <p:cNvSpPr/>
          <p:nvPr/>
        </p:nvSpPr>
        <p:spPr>
          <a:xfrm>
            <a:off x="695880" y="2662560"/>
            <a:ext cx="3257640" cy="95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marL="63720"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This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takes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a pair 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of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attributes:</a:t>
            </a:r>
            <a:endParaRPr b="0" lang="en-IN" sz="1600" spc="-1" strike="noStrike">
              <a:latin typeface="Arial"/>
            </a:endParaRPr>
          </a:p>
          <a:p>
            <a:pPr marL="63720">
              <a:lnSpc>
                <a:spcPts val="1860"/>
              </a:lnSpc>
              <a:spcBef>
                <a:spcPts val="9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strategy and</a:t>
            </a:r>
            <a:r>
              <a:rPr b="0" lang="en-IN" sz="16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generator.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The</a:t>
            </a:r>
            <a:endParaRPr b="0" lang="en-IN" sz="1600" spc="-1" strike="noStrike">
              <a:latin typeface="Arial"/>
            </a:endParaRPr>
          </a:p>
          <a:p>
            <a:pPr marL="63720">
              <a:lnSpc>
                <a:spcPts val="1860"/>
              </a:lnSpc>
              <a:spcBef>
                <a:spcPts val="48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strategy attribute must be a</a:t>
            </a:r>
            <a:endParaRPr b="0" lang="en-IN" sz="1600" spc="-1" strike="noStrike">
              <a:latin typeface="Arial"/>
            </a:endParaRPr>
          </a:p>
          <a:p>
            <a:pPr marL="63720">
              <a:lnSpc>
                <a:spcPts val="1860"/>
              </a:lnSpc>
              <a:spcBef>
                <a:spcPts val="48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value 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from</a:t>
            </a:r>
            <a:r>
              <a:rPr b="0" lang="en-IN" sz="16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the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424" name="CustomShape 6"/>
          <p:cNvSpPr/>
          <p:nvPr/>
        </p:nvSpPr>
        <p:spPr>
          <a:xfrm>
            <a:off x="695880" y="3635280"/>
            <a:ext cx="3404880" cy="95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javax.persistence.GeneratorTyp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860"/>
              </a:lnSpc>
              <a:spcBef>
                <a:spcPts val="48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e enumeration. If you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do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not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860"/>
              </a:lnSpc>
              <a:spcBef>
                <a:spcPts val="48"/>
              </a:spcBef>
            </a:pP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specify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a generator type, the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860"/>
              </a:lnSpc>
              <a:spcBef>
                <a:spcPts val="9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default is AUTO</a:t>
            </a:r>
            <a:endParaRPr b="0" lang="en-IN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CustomShape 2"/>
          <p:cNvSpPr/>
          <p:nvPr/>
        </p:nvSpPr>
        <p:spPr>
          <a:xfrm>
            <a:off x="702360" y="428760"/>
            <a:ext cx="786960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1" lang="en-IN" sz="4400" spc="-1" strike="noStrike">
                <a:solidFill>
                  <a:srgbClr val="775f55"/>
                </a:solidFill>
                <a:latin typeface="DLHAQU+DejaVu Sans Bold"/>
                <a:ea typeface="DejaVu Sans"/>
              </a:rPr>
              <a:t>Compound</a:t>
            </a:r>
            <a:r>
              <a:rPr b="1" lang="en-IN" sz="4400" spc="4" strike="noStrike">
                <a:solidFill>
                  <a:srgbClr val="775f55"/>
                </a:solidFill>
                <a:latin typeface="DLHAQU+DejaVu Sans Bold"/>
                <a:ea typeface="DejaVu Sans"/>
              </a:rPr>
              <a:t> </a:t>
            </a:r>
            <a:r>
              <a:rPr b="1" lang="en-IN" sz="4400" spc="-1" strike="noStrike">
                <a:solidFill>
                  <a:srgbClr val="775f55"/>
                </a:solidFill>
                <a:latin typeface="DLHAQU+DejaVu Sans Bold"/>
                <a:ea typeface="DejaVu Sans"/>
              </a:rPr>
              <a:t>Primary </a:t>
            </a:r>
            <a:r>
              <a:rPr b="1" lang="en-IN" sz="4400" spc="-24" strike="noStrike">
                <a:solidFill>
                  <a:srgbClr val="775f55"/>
                </a:solidFill>
                <a:latin typeface="DLHAQU+DejaVu Sans Bold"/>
                <a:ea typeface="DejaVu Sans"/>
              </a:rPr>
              <a:t>Keys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427" name="CustomShape 3"/>
          <p:cNvSpPr/>
          <p:nvPr/>
        </p:nvSpPr>
        <p:spPr>
          <a:xfrm>
            <a:off x="1022400" y="1659240"/>
            <a:ext cx="474120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What if we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need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some business primary </a:t>
            </a:r>
            <a:r>
              <a:rPr b="0" lang="en-IN" sz="1600" spc="-24" strike="noStrike">
                <a:solidFill>
                  <a:srgbClr val="000000"/>
                </a:solidFill>
                <a:latin typeface="AJJWSF+DejaVu Sans"/>
                <a:ea typeface="DejaVu Sans"/>
              </a:rPr>
              <a:t>key?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428" name="CustomShape 4"/>
          <p:cNvSpPr/>
          <p:nvPr/>
        </p:nvSpPr>
        <p:spPr>
          <a:xfrm>
            <a:off x="703440" y="1710000"/>
            <a:ext cx="259920" cy="11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73"/>
              </a:lnSpc>
            </a:pPr>
            <a:r>
              <a:rPr b="0" lang="en-IN" sz="9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950" spc="-1" strike="noStrike">
              <a:latin typeface="Arial"/>
            </a:endParaRPr>
          </a:p>
        </p:txBody>
      </p:sp>
      <p:sp>
        <p:nvSpPr>
          <p:cNvPr id="429" name="CustomShape 5"/>
          <p:cNvSpPr/>
          <p:nvPr/>
        </p:nvSpPr>
        <p:spPr>
          <a:xfrm>
            <a:off x="1022400" y="1990800"/>
            <a:ext cx="554616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03" strike="noStrike">
                <a:solidFill>
                  <a:srgbClr val="000000"/>
                </a:solidFill>
                <a:latin typeface="AJJWSF+DejaVu Sans"/>
                <a:ea typeface="DejaVu Sans"/>
              </a:rPr>
              <a:t>Yo</a:t>
            </a:r>
            <a:r>
              <a:rPr b="0" lang="en-IN" sz="1600" spc="-520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u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must create a class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to</a:t>
            </a:r>
            <a:r>
              <a:rPr b="0" lang="en-IN" sz="160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represent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the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primary </a:t>
            </a:r>
            <a:r>
              <a:rPr b="0" lang="en-IN" sz="1600" spc="-35" strike="noStrike">
                <a:solidFill>
                  <a:srgbClr val="000000"/>
                </a:solidFill>
                <a:latin typeface="AJJWSF+DejaVu Sans"/>
                <a:ea typeface="DejaVu Sans"/>
              </a:rPr>
              <a:t>ke</a:t>
            </a:r>
            <a:r>
              <a:rPr b="0" lang="en-IN" sz="1600" spc="-50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14" strike="noStrike">
                <a:solidFill>
                  <a:srgbClr val="000000"/>
                </a:solidFill>
                <a:latin typeface="AJJWSF+DejaVu Sans"/>
                <a:ea typeface="DejaVu Sans"/>
              </a:rPr>
              <a:t>y.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430" name="CustomShape 6"/>
          <p:cNvSpPr/>
          <p:nvPr/>
        </p:nvSpPr>
        <p:spPr>
          <a:xfrm>
            <a:off x="703440" y="2042640"/>
            <a:ext cx="259920" cy="11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73"/>
              </a:lnSpc>
            </a:pPr>
            <a:r>
              <a:rPr b="0" lang="en-IN" sz="9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950" spc="-1" strike="noStrike">
              <a:latin typeface="Arial"/>
            </a:endParaRPr>
          </a:p>
        </p:txBody>
      </p:sp>
      <p:sp>
        <p:nvSpPr>
          <p:cNvPr id="431" name="CustomShape 7"/>
          <p:cNvSpPr/>
          <p:nvPr/>
        </p:nvSpPr>
        <p:spPr>
          <a:xfrm>
            <a:off x="1022400" y="2323800"/>
            <a:ext cx="360864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Condition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to</a:t>
            </a:r>
            <a:r>
              <a:rPr b="0" lang="en-IN" sz="160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be primary </a:t>
            </a:r>
            <a:r>
              <a:rPr b="0" lang="en-IN" sz="1600" spc="-38" strike="noStrike">
                <a:solidFill>
                  <a:srgbClr val="000000"/>
                </a:solidFill>
                <a:latin typeface="AJJWSF+DejaVu Sans"/>
                <a:ea typeface="DejaVu Sans"/>
              </a:rPr>
              <a:t>key</a:t>
            </a:r>
            <a:r>
              <a:rPr b="0" lang="en-IN" sz="1600" spc="2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class: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432" name="CustomShape 8"/>
          <p:cNvSpPr/>
          <p:nvPr/>
        </p:nvSpPr>
        <p:spPr>
          <a:xfrm>
            <a:off x="703440" y="2374200"/>
            <a:ext cx="259920" cy="11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73"/>
              </a:lnSpc>
            </a:pPr>
            <a:r>
              <a:rPr b="0" lang="en-IN" sz="9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950" spc="-1" strike="noStrike">
              <a:latin typeface="Arial"/>
            </a:endParaRPr>
          </a:p>
        </p:txBody>
      </p:sp>
      <p:sp>
        <p:nvSpPr>
          <p:cNvPr id="433" name="CustomShape 9"/>
          <p:cNvSpPr/>
          <p:nvPr/>
        </p:nvSpPr>
        <p:spPr>
          <a:xfrm>
            <a:off x="1342440" y="2635920"/>
            <a:ext cx="260640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It must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be a public class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434" name="CustomShape 10"/>
          <p:cNvSpPr/>
          <p:nvPr/>
        </p:nvSpPr>
        <p:spPr>
          <a:xfrm>
            <a:off x="1069200" y="2677680"/>
            <a:ext cx="209880" cy="12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018"/>
              </a:lnSpc>
            </a:pPr>
            <a:r>
              <a:rPr b="0" lang="en-IN" sz="11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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435" name="CustomShape 11"/>
          <p:cNvSpPr/>
          <p:nvPr/>
        </p:nvSpPr>
        <p:spPr>
          <a:xfrm>
            <a:off x="1342440" y="2948400"/>
            <a:ext cx="360828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It must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have a default constructor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436" name="CustomShape 12"/>
          <p:cNvSpPr/>
          <p:nvPr/>
        </p:nvSpPr>
        <p:spPr>
          <a:xfrm>
            <a:off x="1069200" y="2990160"/>
            <a:ext cx="209880" cy="12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018"/>
              </a:lnSpc>
            </a:pPr>
            <a:r>
              <a:rPr b="0" lang="en-IN" sz="11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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437" name="CustomShape 13"/>
          <p:cNvSpPr/>
          <p:nvPr/>
        </p:nvSpPr>
        <p:spPr>
          <a:xfrm>
            <a:off x="1342440" y="3262320"/>
            <a:ext cx="239112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It must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be serializable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438" name="CustomShape 14"/>
          <p:cNvSpPr/>
          <p:nvPr/>
        </p:nvSpPr>
        <p:spPr>
          <a:xfrm>
            <a:off x="1069200" y="3303720"/>
            <a:ext cx="209880" cy="12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018"/>
              </a:lnSpc>
            </a:pPr>
            <a:r>
              <a:rPr b="0" lang="en-IN" sz="11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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439" name="CustomShape 15"/>
          <p:cNvSpPr/>
          <p:nvPr/>
        </p:nvSpPr>
        <p:spPr>
          <a:xfrm>
            <a:off x="1342440" y="3574800"/>
            <a:ext cx="677916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It must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implement hashCode() and</a:t>
            </a:r>
            <a:r>
              <a:rPr b="0" lang="en-IN" sz="16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equals() methods to</a:t>
            </a:r>
            <a:r>
              <a:rPr b="0" lang="en-IN" sz="160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allow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the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440" name="CustomShape 16"/>
          <p:cNvSpPr/>
          <p:nvPr/>
        </p:nvSpPr>
        <p:spPr>
          <a:xfrm>
            <a:off x="1069200" y="3616200"/>
            <a:ext cx="209880" cy="12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018"/>
              </a:lnSpc>
            </a:pPr>
            <a:r>
              <a:rPr b="0" lang="en-IN" sz="11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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441" name="CustomShape 17"/>
          <p:cNvSpPr/>
          <p:nvPr/>
        </p:nvSpPr>
        <p:spPr>
          <a:xfrm>
            <a:off x="1342440" y="3817080"/>
            <a:ext cx="169884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Hibernate code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442" name="CustomShape 18"/>
          <p:cNvSpPr/>
          <p:nvPr/>
        </p:nvSpPr>
        <p:spPr>
          <a:xfrm>
            <a:off x="1342440" y="4131000"/>
            <a:ext cx="725796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Compound</a:t>
            </a:r>
            <a:r>
              <a:rPr b="1" lang="en-IN" sz="1600" spc="-12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Primary </a:t>
            </a:r>
            <a:r>
              <a:rPr b="1" lang="en-IN" sz="1600" spc="-15" strike="noStrike">
                <a:solidFill>
                  <a:srgbClr val="000000"/>
                </a:solidFill>
                <a:latin typeface="DLHAQU+DejaVu Sans Bold"/>
                <a:ea typeface="DejaVu Sans"/>
              </a:rPr>
              <a:t>Keys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 with @Id, @IdClass, </a:t>
            </a:r>
            <a:r>
              <a:rPr b="1" lang="en-IN" sz="1600" spc="-12" strike="noStrike">
                <a:solidFill>
                  <a:srgbClr val="000000"/>
                </a:solidFill>
                <a:latin typeface="DLHAQU+DejaVu Sans Bold"/>
                <a:ea typeface="DejaVu Sans"/>
              </a:rPr>
              <a:t>or</a:t>
            </a:r>
            <a:r>
              <a:rPr b="1" lang="en-IN" sz="16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@EmbeddedId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443" name="CustomShape 19"/>
          <p:cNvSpPr/>
          <p:nvPr/>
        </p:nvSpPr>
        <p:spPr>
          <a:xfrm>
            <a:off x="1069200" y="4172400"/>
            <a:ext cx="209880" cy="12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018"/>
              </a:lnSpc>
            </a:pPr>
            <a:r>
              <a:rPr b="0" lang="en-IN" sz="11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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444" name="CustomShape 20"/>
          <p:cNvSpPr/>
          <p:nvPr/>
        </p:nvSpPr>
        <p:spPr>
          <a:xfrm>
            <a:off x="1342440" y="4443480"/>
            <a:ext cx="745884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1" lang="en-IN" sz="1600" spc="-1" strike="noStrike">
                <a:solidFill>
                  <a:srgbClr val="ff0000"/>
                </a:solidFill>
                <a:latin typeface="DLHAQU+DejaVu Sans Bold"/>
                <a:ea typeface="DejaVu Sans"/>
              </a:rPr>
              <a:t>Consider that business requirment is</a:t>
            </a:r>
            <a:r>
              <a:rPr b="1" lang="en-IN" sz="1600" spc="-12" strike="noStrike">
                <a:solidFill>
                  <a:srgbClr val="ff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ff0000"/>
                </a:solidFill>
                <a:latin typeface="DLHAQU+DejaVu Sans Bold"/>
                <a:ea typeface="DejaVu Sans"/>
              </a:rPr>
              <a:t>that we need to represent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445" name="CustomShape 21"/>
          <p:cNvSpPr/>
          <p:nvPr/>
        </p:nvSpPr>
        <p:spPr>
          <a:xfrm>
            <a:off x="1069200" y="4484880"/>
            <a:ext cx="209880" cy="12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018"/>
              </a:lnSpc>
            </a:pPr>
            <a:r>
              <a:rPr b="0" lang="en-IN" sz="11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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446" name="CustomShape 22"/>
          <p:cNvSpPr/>
          <p:nvPr/>
        </p:nvSpPr>
        <p:spPr>
          <a:xfrm>
            <a:off x="1342440" y="4685760"/>
            <a:ext cx="682920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1" lang="en-IN" sz="1600" spc="-1" strike="noStrike">
                <a:solidFill>
                  <a:srgbClr val="ff0000"/>
                </a:solidFill>
                <a:latin typeface="DLHAQU+DejaVu Sans Bold"/>
                <a:ea typeface="DejaVu Sans"/>
              </a:rPr>
              <a:t>customer primary</a:t>
            </a:r>
            <a:r>
              <a:rPr b="1" lang="en-IN" sz="1600" spc="-12" strike="noStrike">
                <a:solidFill>
                  <a:srgbClr val="ff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26" strike="noStrike">
                <a:solidFill>
                  <a:srgbClr val="ff0000"/>
                </a:solidFill>
                <a:latin typeface="DLHAQU+DejaVu Sans Bold"/>
                <a:ea typeface="DejaVu Sans"/>
              </a:rPr>
              <a:t>key</a:t>
            </a:r>
            <a:r>
              <a:rPr b="1" lang="en-IN" sz="1600" spc="15" strike="noStrike">
                <a:solidFill>
                  <a:srgbClr val="ff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ff0000"/>
                </a:solidFill>
                <a:latin typeface="DLHAQU+DejaVu Sans Bold"/>
                <a:ea typeface="DejaVu Sans"/>
              </a:rPr>
              <a:t>as</a:t>
            </a:r>
            <a:r>
              <a:rPr b="1" lang="en-IN" sz="1600" spc="-12" strike="noStrike">
                <a:solidFill>
                  <a:srgbClr val="ff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ff0000"/>
                </a:solidFill>
                <a:latin typeface="DLHAQU+DejaVu Sans Bold"/>
                <a:ea typeface="DejaVu Sans"/>
              </a:rPr>
              <a:t>a combination of</a:t>
            </a:r>
            <a:r>
              <a:rPr b="1" lang="en-IN" sz="1600" spc="-12" strike="noStrike">
                <a:solidFill>
                  <a:srgbClr val="ff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ff0000"/>
                </a:solidFill>
                <a:latin typeface="DLHAQU+DejaVu Sans Bold"/>
                <a:ea typeface="DejaVu Sans"/>
              </a:rPr>
              <a:t>customerId</a:t>
            </a:r>
            <a:r>
              <a:rPr b="1" lang="en-IN" sz="1600" spc="-12" strike="noStrike">
                <a:solidFill>
                  <a:srgbClr val="ff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ff0000"/>
                </a:solidFill>
                <a:latin typeface="DLHAQU+DejaVu Sans Bold"/>
                <a:ea typeface="DejaVu Sans"/>
              </a:rPr>
              <a:t>and</a:t>
            </a:r>
            <a:endParaRPr b="0" lang="en-IN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CustomShape 2"/>
          <p:cNvSpPr/>
          <p:nvPr/>
        </p:nvSpPr>
        <p:spPr>
          <a:xfrm>
            <a:off x="702360" y="509400"/>
            <a:ext cx="7922520" cy="47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736"/>
              </a:lnSpc>
            </a:pPr>
            <a:r>
              <a:rPr b="1" lang="en-IN" sz="3200" spc="-1" strike="noStrike">
                <a:solidFill>
                  <a:srgbClr val="775f55"/>
                </a:solidFill>
                <a:latin typeface="DLHAQU+DejaVu Sans Bold"/>
                <a:ea typeface="DejaVu Sans"/>
              </a:rPr>
              <a:t>Compound Primary Keys</a:t>
            </a:r>
            <a:r>
              <a:rPr b="1" lang="en-IN" sz="3200" spc="12" strike="noStrike">
                <a:solidFill>
                  <a:srgbClr val="775f55"/>
                </a:solidFill>
                <a:latin typeface="DLHAQU+DejaVu Sans Bold"/>
                <a:ea typeface="DejaVu Sans"/>
              </a:rPr>
              <a:t> </a:t>
            </a:r>
            <a:r>
              <a:rPr b="1" lang="en-IN" sz="3200" spc="-1" strike="noStrike">
                <a:solidFill>
                  <a:srgbClr val="775f55"/>
                </a:solidFill>
                <a:latin typeface="DLHAQU+DejaVu Sans Bold"/>
                <a:ea typeface="DejaVu Sans"/>
              </a:rPr>
              <a:t>with </a:t>
            </a:r>
            <a:r>
              <a:rPr b="1" lang="en-IN" sz="3200" spc="4" strike="noStrike">
                <a:solidFill>
                  <a:srgbClr val="775f55"/>
                </a:solidFill>
                <a:latin typeface="DLHAQU+DejaVu Sans Bold"/>
                <a:ea typeface="DejaVu Sans"/>
              </a:rPr>
              <a:t>@Id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449" name="CustomShape 3"/>
          <p:cNvSpPr/>
          <p:nvPr/>
        </p:nvSpPr>
        <p:spPr>
          <a:xfrm>
            <a:off x="703440" y="1664280"/>
            <a:ext cx="7739280" cy="60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330"/>
              </a:lnSpc>
            </a:pPr>
            <a:r>
              <a:rPr b="0" lang="en-IN" sz="1200" spc="-1" strike="noStrike">
                <a:solidFill>
                  <a:srgbClr val="dd8047"/>
                </a:solidFill>
                <a:latin typeface="AJJWSF+DejaVu Sans"/>
                <a:ea typeface="DejaVu Sans"/>
              </a:rPr>
              <a:t>1.</a:t>
            </a:r>
            <a:r>
              <a:rPr b="0" lang="en-IN" sz="1200" spc="2518" strike="noStrike">
                <a:solidFill>
                  <a:srgbClr val="dd8047"/>
                </a:solidFill>
                <a:latin typeface="AJJWSF+DejaVu Sans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Create an POJO annotated with @Embeddable ( it must</a:t>
            </a:r>
            <a:endParaRPr b="0" lang="en-IN" sz="2000" spc="-1" strike="noStrike">
              <a:latin typeface="Arial"/>
            </a:endParaRPr>
          </a:p>
          <a:p>
            <a:pPr marL="513360">
              <a:lnSpc>
                <a:spcPts val="2330"/>
              </a:lnSpc>
              <a:spcBef>
                <a:spcPts val="68"/>
              </a:spcBef>
            </a:pP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implements Serilizable interface and must</a:t>
            </a:r>
            <a:r>
              <a:rPr b="0" lang="en-IN" sz="20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have default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50" name="CustomShape 4"/>
          <p:cNvSpPr/>
          <p:nvPr/>
        </p:nvSpPr>
        <p:spPr>
          <a:xfrm>
            <a:off x="703440" y="4636080"/>
            <a:ext cx="3267720" cy="29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330"/>
              </a:lnSpc>
            </a:pPr>
            <a:r>
              <a:rPr b="0" lang="en-IN" sz="1200" spc="-1" strike="noStrike">
                <a:solidFill>
                  <a:srgbClr val="dd8047"/>
                </a:solidFill>
                <a:latin typeface="AJJWSF+DejaVu Sans"/>
                <a:ea typeface="DejaVu Sans"/>
              </a:rPr>
              <a:t>2.</a:t>
            </a:r>
            <a:r>
              <a:rPr b="0" lang="en-IN" sz="1200" spc="2518" strike="noStrike">
                <a:solidFill>
                  <a:srgbClr val="dd8047"/>
                </a:solidFill>
                <a:latin typeface="AJJWSF+DejaVu Sans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Use it</a:t>
            </a:r>
            <a:r>
              <a:rPr b="0" lang="en-IN" sz="20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in</a:t>
            </a:r>
            <a:r>
              <a:rPr b="0" lang="en-IN" sz="20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target class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51" name="CustomShape 5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CustomShape 2"/>
          <p:cNvSpPr/>
          <p:nvPr/>
        </p:nvSpPr>
        <p:spPr>
          <a:xfrm>
            <a:off x="702360" y="301320"/>
            <a:ext cx="5325840" cy="89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436"/>
              </a:lnSpc>
            </a:pPr>
            <a:r>
              <a:rPr b="1" lang="en-IN" sz="2950" spc="-1" strike="noStrike">
                <a:solidFill>
                  <a:srgbClr val="775f55"/>
                </a:solidFill>
                <a:latin typeface="DLHAQU+DejaVu Sans Bold"/>
                <a:ea typeface="DejaVu Sans"/>
              </a:rPr>
              <a:t>Compound Primary </a:t>
            </a:r>
            <a:r>
              <a:rPr b="1" lang="en-IN" sz="2950" spc="-18" strike="noStrike">
                <a:solidFill>
                  <a:srgbClr val="775f55"/>
                </a:solidFill>
                <a:latin typeface="DLHAQU+DejaVu Sans Bold"/>
                <a:ea typeface="DejaVu Sans"/>
              </a:rPr>
              <a:t>Keys</a:t>
            </a:r>
            <a:endParaRPr b="0" lang="en-IN" sz="2950" spc="-1" strike="noStrike">
              <a:latin typeface="Arial"/>
            </a:endParaRPr>
          </a:p>
          <a:p>
            <a:pPr>
              <a:lnSpc>
                <a:spcPts val="3436"/>
              </a:lnSpc>
              <a:spcBef>
                <a:spcPts val="156"/>
              </a:spcBef>
            </a:pPr>
            <a:r>
              <a:rPr b="1" lang="en-IN" sz="2950" spc="-1" strike="noStrike">
                <a:solidFill>
                  <a:srgbClr val="775f55"/>
                </a:solidFill>
                <a:latin typeface="DLHAQU+DejaVu Sans Bold"/>
                <a:ea typeface="DejaVu Sans"/>
              </a:rPr>
              <a:t>@EmbeddedId</a:t>
            </a:r>
            <a:endParaRPr b="0" lang="en-IN" sz="2950" spc="-1" strike="noStrike">
              <a:latin typeface="Arial"/>
            </a:endParaRPr>
          </a:p>
        </p:txBody>
      </p:sp>
      <p:sp>
        <p:nvSpPr>
          <p:cNvPr id="454" name="CustomShape 3"/>
          <p:cNvSpPr/>
          <p:nvPr/>
        </p:nvSpPr>
        <p:spPr>
          <a:xfrm>
            <a:off x="1022400" y="1664280"/>
            <a:ext cx="7623000" cy="29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33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Here, the primary </a:t>
            </a:r>
            <a:r>
              <a:rPr b="0" lang="en-IN" sz="2000" spc="-32" strike="noStrike">
                <a:solidFill>
                  <a:srgbClr val="000000"/>
                </a:solidFill>
                <a:latin typeface="AJJWSF+DejaVu Sans"/>
                <a:ea typeface="DejaVu Sans"/>
              </a:rPr>
              <a:t>key</a:t>
            </a:r>
            <a:r>
              <a:rPr b="0" lang="en-IN" sz="2000" spc="2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class cannot</a:t>
            </a:r>
            <a:r>
              <a:rPr b="0" lang="en-IN" sz="20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be used in other tables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55" name="CustomShape 4"/>
          <p:cNvSpPr/>
          <p:nvPr/>
        </p:nvSpPr>
        <p:spPr>
          <a:xfrm>
            <a:off x="703440" y="1728360"/>
            <a:ext cx="286920" cy="13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091"/>
              </a:lnSpc>
            </a:pPr>
            <a:r>
              <a:rPr b="0" lang="en-IN" sz="12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456" name="CustomShape 5"/>
          <p:cNvSpPr/>
          <p:nvPr/>
        </p:nvSpPr>
        <p:spPr>
          <a:xfrm>
            <a:off x="1022400" y="1968840"/>
            <a:ext cx="762336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33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since</a:t>
            </a:r>
            <a:r>
              <a:rPr b="0" lang="en-IN" sz="20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it is not an</a:t>
            </a:r>
            <a:r>
              <a:rPr b="0" lang="en-IN" sz="20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@Embeddable entity, but it does allow us</a:t>
            </a:r>
            <a:endParaRPr b="0" lang="en-IN" sz="2000" spc="-1" strike="noStrike">
              <a:latin typeface="Arial"/>
            </a:endParaRPr>
          </a:p>
          <a:p>
            <a:pPr>
              <a:lnSpc>
                <a:spcPts val="2330"/>
              </a:lnSpc>
              <a:spcBef>
                <a:spcPts val="71"/>
              </a:spcBef>
            </a:pP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to </a:t>
            </a:r>
            <a:r>
              <a:rPr b="0" lang="en-IN" sz="20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treat</a:t>
            </a: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the </a:t>
            </a:r>
            <a:r>
              <a:rPr b="0" lang="en-IN" sz="2000" spc="-29" strike="noStrike">
                <a:solidFill>
                  <a:srgbClr val="000000"/>
                </a:solidFill>
                <a:latin typeface="AJJWSF+DejaVu Sans"/>
                <a:ea typeface="DejaVu Sans"/>
              </a:rPr>
              <a:t>key</a:t>
            </a:r>
            <a:r>
              <a:rPr b="0" lang="en-IN" sz="2000" spc="2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as a single attribute of the</a:t>
            </a:r>
            <a:r>
              <a:rPr b="0" lang="en-IN" sz="20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Account class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57" name="CustomShape 6"/>
          <p:cNvSpPr/>
          <p:nvPr/>
        </p:nvSpPr>
        <p:spPr>
          <a:xfrm>
            <a:off x="1022400" y="4258800"/>
            <a:ext cx="7502040" cy="29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33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No need</a:t>
            </a:r>
            <a:r>
              <a:rPr b="0" lang="en-IN" sz="20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to</a:t>
            </a:r>
            <a:r>
              <a:rPr b="0" lang="en-IN" sz="20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mention @Embeddable on CustomerKey class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58" name="CustomShape 7"/>
          <p:cNvSpPr/>
          <p:nvPr/>
        </p:nvSpPr>
        <p:spPr>
          <a:xfrm>
            <a:off x="703440" y="4324320"/>
            <a:ext cx="286920" cy="13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091"/>
              </a:lnSpc>
            </a:pPr>
            <a:r>
              <a:rPr b="0" lang="en-IN" sz="12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459" name="CustomShape 8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CustomShape 2"/>
          <p:cNvSpPr/>
          <p:nvPr/>
        </p:nvSpPr>
        <p:spPr>
          <a:xfrm>
            <a:off x="702360" y="428760"/>
            <a:ext cx="475632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32" strike="noStrike">
                <a:solidFill>
                  <a:srgbClr val="775f55"/>
                </a:solidFill>
                <a:latin typeface="AJJWSF+DejaVu Sans"/>
                <a:ea typeface="DejaVu Sans"/>
              </a:rPr>
              <a:t>Workshop</a:t>
            </a:r>
            <a:r>
              <a:rPr b="0" lang="en-IN" sz="4400" spc="21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topics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462" name="CustomShape 3"/>
          <p:cNvSpPr/>
          <p:nvPr/>
        </p:nvSpPr>
        <p:spPr>
          <a:xfrm>
            <a:off x="867240" y="1657080"/>
            <a:ext cx="234792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Hibernate-What it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is ?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463" name="CustomShape 4"/>
          <p:cNvSpPr/>
          <p:nvPr/>
        </p:nvSpPr>
        <p:spPr>
          <a:xfrm>
            <a:off x="547200" y="1702800"/>
            <a:ext cx="24876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763"/>
              </a:lnSpc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568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</p:txBody>
      </p:sp>
      <p:sp>
        <p:nvSpPr>
          <p:cNvPr id="464" name="CustomShape 5"/>
          <p:cNvSpPr/>
          <p:nvPr/>
        </p:nvSpPr>
        <p:spPr>
          <a:xfrm>
            <a:off x="4878000" y="1773360"/>
            <a:ext cx="347688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HQL and</a:t>
            </a:r>
            <a:r>
              <a:rPr b="1" lang="en-IN" sz="1600" spc="-12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the</a:t>
            </a:r>
            <a:r>
              <a:rPr b="1" lang="en-IN" sz="1600" spc="-15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Query Object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465" name="CustomShape 6"/>
          <p:cNvSpPr/>
          <p:nvPr/>
        </p:nvSpPr>
        <p:spPr>
          <a:xfrm>
            <a:off x="867240" y="1959480"/>
            <a:ext cx="167760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29" strike="noStrike">
                <a:solidFill>
                  <a:srgbClr val="000000"/>
                </a:solidFill>
                <a:latin typeface="DLHAQU+DejaVu Sans Bold"/>
                <a:ea typeface="DejaVu Sans"/>
              </a:rPr>
              <a:t>JPA-</a:t>
            </a:r>
            <a:r>
              <a:rPr b="1" lang="en-IN" sz="1400" spc="29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What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it is?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466" name="CustomShape 7"/>
          <p:cNvSpPr/>
          <p:nvPr/>
        </p:nvSpPr>
        <p:spPr>
          <a:xfrm>
            <a:off x="5335200" y="2058120"/>
            <a:ext cx="3423600" cy="79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one class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to two tables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860"/>
              </a:lnSpc>
              <a:spcBef>
                <a:spcPts val="317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Select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and 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Pagination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in</a:t>
            </a:r>
            <a:r>
              <a:rPr b="0" lang="en-IN" sz="16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HQL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860"/>
              </a:lnSpc>
              <a:spcBef>
                <a:spcPts val="332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Named Quaries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467" name="CustomShape 8"/>
          <p:cNvSpPr/>
          <p:nvPr/>
        </p:nvSpPr>
        <p:spPr>
          <a:xfrm>
            <a:off x="867240" y="2263680"/>
            <a:ext cx="196272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ORM and</a:t>
            </a:r>
            <a:r>
              <a:rPr b="1" lang="en-IN" sz="1600" spc="-15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Issues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468" name="CustomShape 9"/>
          <p:cNvSpPr/>
          <p:nvPr/>
        </p:nvSpPr>
        <p:spPr>
          <a:xfrm>
            <a:off x="547200" y="2314440"/>
            <a:ext cx="26316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73"/>
              </a:lnSpc>
            </a:pPr>
            <a:r>
              <a:rPr b="0" lang="en-IN" sz="9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9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41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6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</p:txBody>
      </p:sp>
      <p:sp>
        <p:nvSpPr>
          <p:cNvPr id="469" name="CustomShape 10"/>
          <p:cNvSpPr/>
          <p:nvPr/>
        </p:nvSpPr>
        <p:spPr>
          <a:xfrm>
            <a:off x="867240" y="2594520"/>
            <a:ext cx="3427200" cy="84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Hello World</a:t>
            </a:r>
            <a:r>
              <a:rPr b="1" lang="en-IN" sz="1400" spc="9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CRUD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799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Primary </a:t>
            </a:r>
            <a:r>
              <a:rPr b="1" lang="en-IN" sz="1400" spc="-15" strike="noStrike">
                <a:solidFill>
                  <a:srgbClr val="000000"/>
                </a:solidFill>
                <a:latin typeface="DLHAQU+DejaVu Sans Bold"/>
                <a:ea typeface="DejaVu Sans"/>
              </a:rPr>
              <a:t>key</a:t>
            </a:r>
            <a:r>
              <a:rPr b="1" lang="en-IN" sz="1400" spc="7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generation strategy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860"/>
              </a:lnSpc>
              <a:spcBef>
                <a:spcPts val="706"/>
              </a:spcBef>
            </a:pPr>
            <a:r>
              <a:rPr b="1" lang="en-IN" sz="1600" spc="-1" strike="noStrike">
                <a:solidFill>
                  <a:srgbClr val="ff0000"/>
                </a:solidFill>
                <a:latin typeface="DLHAQU+DejaVu Sans Bold"/>
                <a:ea typeface="DejaVu Sans"/>
              </a:rPr>
              <a:t>More annotations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470" name="CustomShape 11"/>
          <p:cNvSpPr/>
          <p:nvPr/>
        </p:nvSpPr>
        <p:spPr>
          <a:xfrm>
            <a:off x="5335200" y="2923920"/>
            <a:ext cx="336960" cy="18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454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471" name="CustomShape 12"/>
          <p:cNvSpPr/>
          <p:nvPr/>
        </p:nvSpPr>
        <p:spPr>
          <a:xfrm>
            <a:off x="5678280" y="2908800"/>
            <a:ext cx="128520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Criteria API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472" name="CustomShape 13"/>
          <p:cNvSpPr/>
          <p:nvPr/>
        </p:nvSpPr>
        <p:spPr>
          <a:xfrm>
            <a:off x="547200" y="3251520"/>
            <a:ext cx="263160" cy="101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73"/>
              </a:lnSpc>
            </a:pPr>
            <a:r>
              <a:rPr b="0" lang="en-IN" sz="9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9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33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6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9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</p:txBody>
      </p:sp>
      <p:sp>
        <p:nvSpPr>
          <p:cNvPr id="473" name="CustomShape 14"/>
          <p:cNvSpPr/>
          <p:nvPr/>
        </p:nvSpPr>
        <p:spPr>
          <a:xfrm>
            <a:off x="4878000" y="3476520"/>
            <a:ext cx="3667680" cy="15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137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caching</a:t>
            </a:r>
            <a:endParaRPr b="0" lang="en-IN" sz="1600" spc="-1" strike="noStrike">
              <a:latin typeface="Arial"/>
            </a:endParaRPr>
          </a:p>
          <a:p>
            <a:pPr marL="457200">
              <a:lnSpc>
                <a:spcPts val="1860"/>
              </a:lnSpc>
              <a:spcBef>
                <a:spcPts val="320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26" strike="noStrike">
                <a:solidFill>
                  <a:srgbClr val="000000"/>
                </a:solidFill>
                <a:latin typeface="AJJWSF+DejaVu Sans"/>
                <a:ea typeface="DejaVu Sans"/>
              </a:rPr>
              <a:t>First</a:t>
            </a:r>
            <a:r>
              <a:rPr b="0" lang="en-IN" sz="1600" spc="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Level</a:t>
            </a:r>
            <a:endParaRPr b="0" lang="en-IN" sz="1600" spc="-1" strike="noStrike">
              <a:latin typeface="Arial"/>
            </a:endParaRPr>
          </a:p>
          <a:p>
            <a:pPr marL="457200">
              <a:lnSpc>
                <a:spcPts val="1860"/>
              </a:lnSpc>
              <a:spcBef>
                <a:spcPts val="320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Second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Level Cache</a:t>
            </a:r>
            <a:endParaRPr b="0" lang="en-IN" sz="1600" spc="-1" strike="noStrike">
              <a:latin typeface="Arial"/>
            </a:endParaRPr>
          </a:p>
          <a:p>
            <a:pPr marL="457200">
              <a:lnSpc>
                <a:spcPts val="1860"/>
              </a:lnSpc>
              <a:spcBef>
                <a:spcPts val="377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137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optimization</a:t>
            </a:r>
            <a:endParaRPr b="0" lang="en-IN" sz="1600" spc="-1" strike="noStrike">
              <a:latin typeface="Arial"/>
            </a:endParaRPr>
          </a:p>
          <a:p>
            <a:pPr marL="457200">
              <a:lnSpc>
                <a:spcPts val="1860"/>
              </a:lnSpc>
              <a:spcBef>
                <a:spcPts val="317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</a:t>
            </a:r>
            <a:r>
              <a:rPr b="1" lang="en-IN" sz="1600" spc="-12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Batch Processing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474" name="CustomShape 15"/>
          <p:cNvSpPr/>
          <p:nvPr/>
        </p:nvSpPr>
        <p:spPr>
          <a:xfrm>
            <a:off x="867240" y="3530520"/>
            <a:ext cx="2814480" cy="81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Object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life cycle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799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Architecture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751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Relation 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475" name="CustomShape 16"/>
          <p:cNvSpPr/>
          <p:nvPr/>
        </p:nvSpPr>
        <p:spPr>
          <a:xfrm>
            <a:off x="1187280" y="4418280"/>
            <a:ext cx="235368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Many-to-one 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476" name="CustomShape 17"/>
          <p:cNvSpPr/>
          <p:nvPr/>
        </p:nvSpPr>
        <p:spPr>
          <a:xfrm>
            <a:off x="912960" y="445392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477" name="CustomShape 18"/>
          <p:cNvSpPr/>
          <p:nvPr/>
        </p:nvSpPr>
        <p:spPr>
          <a:xfrm>
            <a:off x="1187280" y="4700160"/>
            <a:ext cx="218340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one-to-one 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478" name="CustomShape 19"/>
          <p:cNvSpPr/>
          <p:nvPr/>
        </p:nvSpPr>
        <p:spPr>
          <a:xfrm>
            <a:off x="912960" y="473724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479" name="CustomShape 20"/>
          <p:cNvSpPr/>
          <p:nvPr/>
        </p:nvSpPr>
        <p:spPr>
          <a:xfrm>
            <a:off x="1187280" y="4983480"/>
            <a:ext cx="252504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Many-to-Many 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480" name="CustomShape 21"/>
          <p:cNvSpPr/>
          <p:nvPr/>
        </p:nvSpPr>
        <p:spPr>
          <a:xfrm>
            <a:off x="912960" y="502020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481" name="CustomShape 22"/>
          <p:cNvSpPr/>
          <p:nvPr/>
        </p:nvSpPr>
        <p:spPr>
          <a:xfrm>
            <a:off x="867240" y="5285520"/>
            <a:ext cx="260892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Inheritance in Hibernate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482" name="CustomShape 23"/>
          <p:cNvSpPr/>
          <p:nvPr/>
        </p:nvSpPr>
        <p:spPr>
          <a:xfrm>
            <a:off x="547200" y="5331240"/>
            <a:ext cx="248760" cy="9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763"/>
              </a:lnSpc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</p:txBody>
      </p:sp>
      <p:sp>
        <p:nvSpPr>
          <p:cNvPr id="483" name="CustomShape 24"/>
          <p:cNvSpPr/>
          <p:nvPr/>
        </p:nvSpPr>
        <p:spPr>
          <a:xfrm>
            <a:off x="1187280" y="5568840"/>
            <a:ext cx="229968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Single </a:t>
            </a:r>
            <a:r>
              <a:rPr b="1" lang="en-IN" sz="1400" spc="-35" strike="noStrike">
                <a:solidFill>
                  <a:srgbClr val="000000"/>
                </a:solidFill>
                <a:latin typeface="DLHAQU+DejaVu Sans Bold"/>
                <a:ea typeface="DejaVu Sans"/>
              </a:rPr>
              <a:t>Table</a:t>
            </a:r>
            <a:r>
              <a:rPr b="1" lang="en-IN" sz="1400" spc="26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Strategy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484" name="CustomShape 25"/>
          <p:cNvSpPr/>
          <p:nvPr/>
        </p:nvSpPr>
        <p:spPr>
          <a:xfrm>
            <a:off x="912960" y="560448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485" name="CustomShape 26"/>
          <p:cNvSpPr/>
          <p:nvPr/>
        </p:nvSpPr>
        <p:spPr>
          <a:xfrm>
            <a:off x="1187280" y="5852160"/>
            <a:ext cx="260280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35" strike="noStrike">
                <a:solidFill>
                  <a:srgbClr val="000000"/>
                </a:solidFill>
                <a:latin typeface="DLHAQU+DejaVu Sans Bold"/>
                <a:ea typeface="DejaVu Sans"/>
              </a:rPr>
              <a:t>Table</a:t>
            </a:r>
            <a:r>
              <a:rPr b="1" lang="en-IN" sz="1400" spc="26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Per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Class Strategy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486" name="CustomShape 27"/>
          <p:cNvSpPr/>
          <p:nvPr/>
        </p:nvSpPr>
        <p:spPr>
          <a:xfrm>
            <a:off x="912960" y="588780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487" name="CustomShape 28"/>
          <p:cNvSpPr/>
          <p:nvPr/>
        </p:nvSpPr>
        <p:spPr>
          <a:xfrm>
            <a:off x="1187280" y="6134040"/>
            <a:ext cx="17085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Joined Strategy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488" name="CustomShape 29"/>
          <p:cNvSpPr/>
          <p:nvPr/>
        </p:nvSpPr>
        <p:spPr>
          <a:xfrm>
            <a:off x="912960" y="617076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489" name="CustomShape 30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CustomShape 2"/>
          <p:cNvSpPr/>
          <p:nvPr/>
        </p:nvSpPr>
        <p:spPr>
          <a:xfrm>
            <a:off x="702360" y="428760"/>
            <a:ext cx="507312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29" strike="noStrike">
                <a:solidFill>
                  <a:srgbClr val="775f55"/>
                </a:solidFill>
                <a:latin typeface="AJJWSF+DejaVu Sans"/>
                <a:ea typeface="DejaVu Sans"/>
              </a:rPr>
              <a:t>More</a:t>
            </a:r>
            <a:r>
              <a:rPr b="0" lang="en-IN" sz="4400" spc="24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Annotations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492" name="CustomShape 3"/>
          <p:cNvSpPr/>
          <p:nvPr/>
        </p:nvSpPr>
        <p:spPr>
          <a:xfrm>
            <a:off x="910440" y="1658880"/>
            <a:ext cx="3816720" cy="23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14"/>
              </a:lnSpc>
            </a:pPr>
            <a:r>
              <a:rPr b="0" lang="en-IN" sz="15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What if table name and ﬁeld name is</a:t>
            </a:r>
            <a:endParaRPr b="0" lang="en-IN" sz="1550" spc="-1" strike="noStrike">
              <a:latin typeface="Arial"/>
            </a:endParaRPr>
          </a:p>
        </p:txBody>
      </p:sp>
      <p:sp>
        <p:nvSpPr>
          <p:cNvPr id="493" name="CustomShape 4"/>
          <p:cNvSpPr/>
          <p:nvPr/>
        </p:nvSpPr>
        <p:spPr>
          <a:xfrm>
            <a:off x="702360" y="1709280"/>
            <a:ext cx="257760" cy="10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56"/>
              </a:lnSpc>
            </a:pPr>
            <a:r>
              <a:rPr b="0" lang="en-IN" sz="9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950" spc="-1" strike="noStrike">
              <a:latin typeface="Arial"/>
            </a:endParaRPr>
          </a:p>
        </p:txBody>
      </p:sp>
      <p:sp>
        <p:nvSpPr>
          <p:cNvPr id="494" name="CustomShape 5"/>
          <p:cNvSpPr/>
          <p:nvPr/>
        </p:nvSpPr>
        <p:spPr>
          <a:xfrm>
            <a:off x="910440" y="1896480"/>
            <a:ext cx="1769400" cy="23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14"/>
              </a:lnSpc>
            </a:pPr>
            <a:r>
              <a:rPr b="0" lang="en-IN" sz="15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something else?</a:t>
            </a:r>
            <a:endParaRPr b="0" lang="en-IN" sz="1550" spc="-1" strike="noStrike">
              <a:latin typeface="Arial"/>
            </a:endParaRPr>
          </a:p>
        </p:txBody>
      </p:sp>
      <p:sp>
        <p:nvSpPr>
          <p:cNvPr id="495" name="CustomShape 6"/>
          <p:cNvSpPr/>
          <p:nvPr/>
        </p:nvSpPr>
        <p:spPr>
          <a:xfrm>
            <a:off x="1118880" y="2173680"/>
            <a:ext cx="2076480" cy="13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060"/>
              </a:lnSpc>
            </a:pPr>
            <a:r>
              <a:rPr b="0" lang="en-IN" sz="9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Use</a:t>
            </a:r>
            <a:r>
              <a:rPr b="0" lang="en-IN" sz="9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annotation @Table,@Column</a:t>
            </a:r>
            <a:endParaRPr b="0" lang="en-IN" sz="900" spc="-1" strike="noStrike">
              <a:latin typeface="Arial"/>
            </a:endParaRPr>
          </a:p>
        </p:txBody>
      </p:sp>
      <p:sp>
        <p:nvSpPr>
          <p:cNvPr id="496" name="CustomShape 7"/>
          <p:cNvSpPr/>
          <p:nvPr/>
        </p:nvSpPr>
        <p:spPr>
          <a:xfrm>
            <a:off x="941040" y="2197440"/>
            <a:ext cx="155520" cy="7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73"/>
              </a:lnSpc>
            </a:pPr>
            <a:r>
              <a:rPr b="0" lang="en-IN" sz="65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</a:t>
            </a:r>
            <a:endParaRPr b="0" lang="en-IN" sz="650" spc="-1" strike="noStrike">
              <a:latin typeface="Arial"/>
            </a:endParaRPr>
          </a:p>
        </p:txBody>
      </p:sp>
      <p:sp>
        <p:nvSpPr>
          <p:cNvPr id="497" name="CustomShape 8"/>
          <p:cNvSpPr/>
          <p:nvPr/>
        </p:nvSpPr>
        <p:spPr>
          <a:xfrm>
            <a:off x="1118880" y="2357640"/>
            <a:ext cx="815040" cy="13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060"/>
              </a:lnSpc>
            </a:pPr>
            <a:r>
              <a:rPr b="0" lang="en-IN" sz="9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@Tomporal</a:t>
            </a:r>
            <a:endParaRPr b="0" lang="en-IN" sz="900" spc="-1" strike="noStrike">
              <a:latin typeface="Arial"/>
            </a:endParaRPr>
          </a:p>
        </p:txBody>
      </p:sp>
      <p:sp>
        <p:nvSpPr>
          <p:cNvPr id="498" name="CustomShape 9"/>
          <p:cNvSpPr/>
          <p:nvPr/>
        </p:nvSpPr>
        <p:spPr>
          <a:xfrm>
            <a:off x="941040" y="2381760"/>
            <a:ext cx="155520" cy="7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73"/>
              </a:lnSpc>
            </a:pPr>
            <a:r>
              <a:rPr b="0" lang="en-IN" sz="65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</a:t>
            </a:r>
            <a:endParaRPr b="0" lang="en-IN" sz="650" spc="-1" strike="noStrike">
              <a:latin typeface="Arial"/>
            </a:endParaRPr>
          </a:p>
        </p:txBody>
      </p:sp>
      <p:sp>
        <p:nvSpPr>
          <p:cNvPr id="499" name="CustomShape 10"/>
          <p:cNvSpPr/>
          <p:nvPr/>
        </p:nvSpPr>
        <p:spPr>
          <a:xfrm>
            <a:off x="910440" y="2815920"/>
            <a:ext cx="811440" cy="23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14"/>
              </a:lnSpc>
            </a:pPr>
            <a:r>
              <a:rPr b="0" lang="en-IN" sz="15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@Lob?</a:t>
            </a:r>
            <a:endParaRPr b="0" lang="en-IN" sz="1550" spc="-1" strike="noStrike">
              <a:latin typeface="Arial"/>
            </a:endParaRPr>
          </a:p>
        </p:txBody>
      </p:sp>
      <p:sp>
        <p:nvSpPr>
          <p:cNvPr id="500" name="CustomShape 11"/>
          <p:cNvSpPr/>
          <p:nvPr/>
        </p:nvSpPr>
        <p:spPr>
          <a:xfrm>
            <a:off x="702360" y="2866320"/>
            <a:ext cx="257760" cy="10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56"/>
              </a:lnSpc>
            </a:pPr>
            <a:r>
              <a:rPr b="0" lang="en-IN" sz="9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950" spc="-1" strike="noStrike">
              <a:latin typeface="Arial"/>
            </a:endParaRPr>
          </a:p>
        </p:txBody>
      </p:sp>
      <p:sp>
        <p:nvSpPr>
          <p:cNvPr id="501" name="CustomShape 12"/>
          <p:cNvSpPr/>
          <p:nvPr/>
        </p:nvSpPr>
        <p:spPr>
          <a:xfrm>
            <a:off x="910440" y="3110400"/>
            <a:ext cx="1393920" cy="23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14"/>
              </a:lnSpc>
            </a:pPr>
            <a:r>
              <a:rPr b="0" lang="en-IN" sz="155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@Tomporal?</a:t>
            </a:r>
            <a:endParaRPr b="0" lang="en-IN" sz="1550" spc="-1" strike="noStrike">
              <a:latin typeface="Arial"/>
            </a:endParaRPr>
          </a:p>
        </p:txBody>
      </p:sp>
      <p:sp>
        <p:nvSpPr>
          <p:cNvPr id="502" name="CustomShape 13"/>
          <p:cNvSpPr/>
          <p:nvPr/>
        </p:nvSpPr>
        <p:spPr>
          <a:xfrm>
            <a:off x="702360" y="3160800"/>
            <a:ext cx="257760" cy="10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56"/>
              </a:lnSpc>
            </a:pPr>
            <a:r>
              <a:rPr b="0" lang="en-IN" sz="9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950" spc="-1" strike="noStrike">
              <a:latin typeface="Arial"/>
            </a:endParaRPr>
          </a:p>
        </p:txBody>
      </p:sp>
      <p:sp>
        <p:nvSpPr>
          <p:cNvPr id="503" name="CustomShape 14"/>
          <p:cNvSpPr/>
          <p:nvPr/>
        </p:nvSpPr>
        <p:spPr>
          <a:xfrm>
            <a:off x="1118880" y="3393000"/>
            <a:ext cx="2104920" cy="20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582"/>
              </a:lnSpc>
            </a:pP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Storing date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and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time.</a:t>
            </a:r>
            <a:endParaRPr b="0" lang="en-IN" sz="1350" spc="-1" strike="noStrike">
              <a:latin typeface="Arial"/>
            </a:endParaRPr>
          </a:p>
        </p:txBody>
      </p:sp>
      <p:sp>
        <p:nvSpPr>
          <p:cNvPr id="504" name="CustomShape 15"/>
          <p:cNvSpPr/>
          <p:nvPr/>
        </p:nvSpPr>
        <p:spPr>
          <a:xfrm>
            <a:off x="941040" y="3428640"/>
            <a:ext cx="200520" cy="10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56"/>
              </a:lnSpc>
            </a:pPr>
            <a:r>
              <a:rPr b="0" lang="en-IN" sz="95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</a:t>
            </a:r>
            <a:endParaRPr b="0" lang="en-IN" sz="950" spc="-1" strike="noStrike">
              <a:latin typeface="Arial"/>
            </a:endParaRPr>
          </a:p>
        </p:txBody>
      </p:sp>
      <p:sp>
        <p:nvSpPr>
          <p:cNvPr id="505" name="CustomShape 16"/>
          <p:cNvSpPr/>
          <p:nvPr/>
        </p:nvSpPr>
        <p:spPr>
          <a:xfrm>
            <a:off x="1118880" y="3645720"/>
            <a:ext cx="3698280" cy="40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582"/>
              </a:lnSpc>
            </a:pPr>
            <a:r>
              <a:rPr b="0" lang="en-IN" sz="13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What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if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want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only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to store date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part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not</a:t>
            </a:r>
            <a:endParaRPr b="0" lang="en-IN" sz="1350" spc="-1" strike="noStrike">
              <a:latin typeface="Arial"/>
            </a:endParaRPr>
          </a:p>
          <a:p>
            <a:pPr>
              <a:lnSpc>
                <a:spcPts val="1582"/>
              </a:lnSpc>
              <a:spcBef>
                <a:spcPts val="45"/>
              </a:spcBef>
            </a:pP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time?</a:t>
            </a:r>
            <a:endParaRPr b="0" lang="en-IN" sz="1350" spc="-1" strike="noStrike">
              <a:latin typeface="Arial"/>
            </a:endParaRPr>
          </a:p>
        </p:txBody>
      </p:sp>
      <p:sp>
        <p:nvSpPr>
          <p:cNvPr id="506" name="CustomShape 17"/>
          <p:cNvSpPr/>
          <p:nvPr/>
        </p:nvSpPr>
        <p:spPr>
          <a:xfrm>
            <a:off x="941040" y="3682800"/>
            <a:ext cx="200520" cy="10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56"/>
              </a:lnSpc>
            </a:pPr>
            <a:r>
              <a:rPr b="0" lang="en-IN" sz="95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</a:t>
            </a:r>
            <a:endParaRPr b="0" lang="en-IN" sz="950" spc="-1" strike="noStrike">
              <a:latin typeface="Arial"/>
            </a:endParaRPr>
          </a:p>
        </p:txBody>
      </p:sp>
      <p:sp>
        <p:nvSpPr>
          <p:cNvPr id="507" name="CustomShape 18"/>
          <p:cNvSpPr/>
          <p:nvPr/>
        </p:nvSpPr>
        <p:spPr>
          <a:xfrm>
            <a:off x="5019120" y="3775680"/>
            <a:ext cx="3463560" cy="26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95"/>
              </a:lnSpc>
            </a:pPr>
            <a:r>
              <a:rPr b="1" lang="en-IN" sz="1800" spc="-1" strike="noStrike">
                <a:solidFill>
                  <a:srgbClr val="ff0000"/>
                </a:solidFill>
                <a:latin typeface="DLHAQU+DejaVu Sans Bold"/>
                <a:ea typeface="DejaVu Sans"/>
              </a:rPr>
              <a:t>What is the</a:t>
            </a:r>
            <a:r>
              <a:rPr b="1" lang="en-IN" sz="1800" spc="-12" strike="noStrike">
                <a:solidFill>
                  <a:srgbClr val="ff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800" spc="-1" strike="noStrike">
                <a:solidFill>
                  <a:srgbClr val="ff0000"/>
                </a:solidFill>
                <a:latin typeface="DLHAQU+DejaVu Sans Bold"/>
                <a:ea typeface="DejaVu Sans"/>
              </a:rPr>
              <a:t>diﬀerence bw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08" name="CustomShape 19"/>
          <p:cNvSpPr/>
          <p:nvPr/>
        </p:nvSpPr>
        <p:spPr>
          <a:xfrm>
            <a:off x="5019120" y="4050000"/>
            <a:ext cx="4375800" cy="54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95"/>
              </a:lnSpc>
            </a:pPr>
            <a:r>
              <a:rPr b="1" lang="en-IN" sz="1800" spc="-1" strike="noStrike">
                <a:solidFill>
                  <a:srgbClr val="ff0000"/>
                </a:solidFill>
                <a:latin typeface="DLHAQU+DejaVu Sans Bold"/>
                <a:ea typeface="DejaVu Sans"/>
              </a:rPr>
              <a:t>applying name using </a:t>
            </a:r>
            <a:r>
              <a:rPr b="1" lang="en-IN" sz="1800" spc="-41" strike="noStrike">
                <a:solidFill>
                  <a:srgbClr val="ff0000"/>
                </a:solidFill>
                <a:latin typeface="DLHAQU+DejaVu Sans Bold"/>
                <a:ea typeface="DejaVu Sans"/>
              </a:rPr>
              <a:t>@Table</a:t>
            </a:r>
            <a:r>
              <a:rPr b="1" lang="en-IN" sz="1800" spc="32" strike="noStrike">
                <a:solidFill>
                  <a:srgbClr val="ff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800" spc="-1" strike="noStrike">
                <a:solidFill>
                  <a:srgbClr val="ff0000"/>
                </a:solidFill>
                <a:latin typeface="DLHAQU+DejaVu Sans Bold"/>
                <a:ea typeface="DejaVu Sans"/>
              </a:rPr>
              <a:t>and</a:t>
            </a:r>
            <a:endParaRPr b="0" lang="en-IN" sz="1800" spc="-1" strike="noStrike">
              <a:latin typeface="Arial"/>
            </a:endParaRPr>
          </a:p>
          <a:p>
            <a:pPr>
              <a:lnSpc>
                <a:spcPts val="2095"/>
              </a:lnSpc>
              <a:spcBef>
                <a:spcPts val="65"/>
              </a:spcBef>
            </a:pPr>
            <a:r>
              <a:rPr b="1" lang="en-IN" sz="1800" spc="-1" strike="noStrike">
                <a:solidFill>
                  <a:srgbClr val="ff0000"/>
                </a:solidFill>
                <a:latin typeface="DLHAQU+DejaVu Sans Bold"/>
                <a:ea typeface="DejaVu Sans"/>
              </a:rPr>
              <a:t>@Entity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09" name="CustomShape 20"/>
          <p:cNvSpPr/>
          <p:nvPr/>
        </p:nvSpPr>
        <p:spPr>
          <a:xfrm>
            <a:off x="1296720" y="4100040"/>
            <a:ext cx="2640960" cy="17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361"/>
              </a:lnSpc>
            </a:pPr>
            <a:r>
              <a:rPr b="0" lang="en-IN" sz="11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@Temporal(TemporalType.DATE)</a:t>
            </a:r>
            <a:endParaRPr b="0" lang="en-IN" sz="1150" spc="-1" strike="noStrike">
              <a:latin typeface="Arial"/>
            </a:endParaRPr>
          </a:p>
        </p:txBody>
      </p:sp>
      <p:sp>
        <p:nvSpPr>
          <p:cNvPr id="510" name="CustomShape 21"/>
          <p:cNvSpPr/>
          <p:nvPr/>
        </p:nvSpPr>
        <p:spPr>
          <a:xfrm>
            <a:off x="1148040" y="4129200"/>
            <a:ext cx="234360" cy="9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780"/>
              </a:lnSpc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</a:t>
            </a:r>
            <a:endParaRPr b="0" lang="en-IN" sz="850" spc="-1" strike="noStrike">
              <a:latin typeface="Arial"/>
            </a:endParaRPr>
          </a:p>
        </p:txBody>
      </p:sp>
      <p:sp>
        <p:nvSpPr>
          <p:cNvPr id="511" name="CustomShape 22"/>
          <p:cNvSpPr/>
          <p:nvPr/>
        </p:nvSpPr>
        <p:spPr>
          <a:xfrm>
            <a:off x="910440" y="4338360"/>
            <a:ext cx="1386720" cy="23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14"/>
              </a:lnSpc>
            </a:pPr>
            <a:r>
              <a:rPr b="0" lang="en-IN" sz="155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@Transient?</a:t>
            </a:r>
            <a:endParaRPr b="0" lang="en-IN" sz="1550" spc="-1" strike="noStrike">
              <a:latin typeface="Arial"/>
            </a:endParaRPr>
          </a:p>
        </p:txBody>
      </p:sp>
      <p:sp>
        <p:nvSpPr>
          <p:cNvPr id="512" name="CustomShape 23"/>
          <p:cNvSpPr/>
          <p:nvPr/>
        </p:nvSpPr>
        <p:spPr>
          <a:xfrm>
            <a:off x="702360" y="4388760"/>
            <a:ext cx="257760" cy="65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56"/>
              </a:lnSpc>
            </a:pPr>
            <a:r>
              <a:rPr b="0" lang="en-IN" sz="9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950" spc="-1" strike="noStrike">
              <a:latin typeface="Arial"/>
            </a:endParaRPr>
          </a:p>
          <a:p>
            <a:pPr>
              <a:lnSpc>
                <a:spcPts val="856"/>
              </a:lnSpc>
              <a:spcBef>
                <a:spcPts val="3413"/>
              </a:spcBef>
            </a:pPr>
            <a:r>
              <a:rPr b="0" lang="en-IN" sz="9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950" spc="-1" strike="noStrike">
              <a:latin typeface="Arial"/>
            </a:endParaRPr>
          </a:p>
        </p:txBody>
      </p:sp>
      <p:sp>
        <p:nvSpPr>
          <p:cNvPr id="513" name="CustomShape 24"/>
          <p:cNvSpPr/>
          <p:nvPr/>
        </p:nvSpPr>
        <p:spPr>
          <a:xfrm>
            <a:off x="1118880" y="4619880"/>
            <a:ext cx="3899160" cy="20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582"/>
              </a:lnSpc>
            </a:pPr>
            <a:r>
              <a:rPr b="0" lang="en-IN" sz="1350" spc="-55" strike="noStrike">
                <a:solidFill>
                  <a:srgbClr val="000000"/>
                </a:solidFill>
                <a:latin typeface="AJJWSF+DejaVu Sans"/>
                <a:ea typeface="DejaVu Sans"/>
              </a:rPr>
              <a:t>You</a:t>
            </a:r>
            <a:r>
              <a:rPr b="0" lang="en-IN" sz="1350" spc="4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can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not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store</a:t>
            </a:r>
            <a:r>
              <a:rPr b="0" lang="en-IN" sz="1350" spc="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static and transient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data.</a:t>
            </a:r>
            <a:endParaRPr b="0" lang="en-IN" sz="1350" spc="-1" strike="noStrike">
              <a:latin typeface="Arial"/>
            </a:endParaRPr>
          </a:p>
        </p:txBody>
      </p:sp>
      <p:sp>
        <p:nvSpPr>
          <p:cNvPr id="514" name="CustomShape 25"/>
          <p:cNvSpPr/>
          <p:nvPr/>
        </p:nvSpPr>
        <p:spPr>
          <a:xfrm>
            <a:off x="941040" y="4656960"/>
            <a:ext cx="200520" cy="10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56"/>
              </a:lnSpc>
            </a:pPr>
            <a:r>
              <a:rPr b="0" lang="en-IN" sz="95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</a:t>
            </a:r>
            <a:endParaRPr b="0" lang="en-IN" sz="950" spc="-1" strike="noStrike">
              <a:latin typeface="Arial"/>
            </a:endParaRPr>
          </a:p>
        </p:txBody>
      </p:sp>
      <p:sp>
        <p:nvSpPr>
          <p:cNvPr id="515" name="CustomShape 26"/>
          <p:cNvSpPr/>
          <p:nvPr/>
        </p:nvSpPr>
        <p:spPr>
          <a:xfrm>
            <a:off x="910440" y="4887000"/>
            <a:ext cx="1040400" cy="23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14"/>
              </a:lnSpc>
            </a:pPr>
            <a:r>
              <a:rPr b="0" lang="en-IN" sz="15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@Basic ?</a:t>
            </a:r>
            <a:endParaRPr b="0" lang="en-IN" sz="1550" spc="-1" strike="noStrike">
              <a:latin typeface="Arial"/>
            </a:endParaRPr>
          </a:p>
        </p:txBody>
      </p:sp>
      <p:sp>
        <p:nvSpPr>
          <p:cNvPr id="516" name="CustomShape 27"/>
          <p:cNvSpPr/>
          <p:nvPr/>
        </p:nvSpPr>
        <p:spPr>
          <a:xfrm>
            <a:off x="1118880" y="5168520"/>
            <a:ext cx="3908520" cy="20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582"/>
              </a:lnSpc>
            </a:pP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Used to add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some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properties to</a:t>
            </a:r>
            <a:r>
              <a:rPr b="0" lang="en-IN" sz="1350" spc="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add to that</a:t>
            </a:r>
            <a:endParaRPr b="0" lang="en-IN" sz="1350" spc="-1" strike="noStrike">
              <a:latin typeface="Arial"/>
            </a:endParaRPr>
          </a:p>
        </p:txBody>
      </p:sp>
      <p:sp>
        <p:nvSpPr>
          <p:cNvPr id="517" name="CustomShape 28"/>
          <p:cNvSpPr/>
          <p:nvPr/>
        </p:nvSpPr>
        <p:spPr>
          <a:xfrm>
            <a:off x="941040" y="5205600"/>
            <a:ext cx="200520" cy="10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56"/>
              </a:lnSpc>
            </a:pPr>
            <a:r>
              <a:rPr b="0" lang="en-IN" sz="95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</a:t>
            </a:r>
            <a:endParaRPr b="0" lang="en-IN" sz="950" spc="-1" strike="noStrike">
              <a:latin typeface="Arial"/>
            </a:endParaRPr>
          </a:p>
        </p:txBody>
      </p:sp>
      <p:sp>
        <p:nvSpPr>
          <p:cNvPr id="518" name="CustomShape 29"/>
          <p:cNvSpPr/>
          <p:nvPr/>
        </p:nvSpPr>
        <p:spPr>
          <a:xfrm>
            <a:off x="1118880" y="5376600"/>
            <a:ext cx="580680" cy="20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582"/>
              </a:lnSpc>
            </a:pP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ﬁeld.</a:t>
            </a:r>
            <a:endParaRPr b="0" lang="en-IN" sz="1350" spc="-1" strike="noStrike">
              <a:latin typeface="Arial"/>
            </a:endParaRPr>
          </a:p>
        </p:txBody>
      </p:sp>
      <p:sp>
        <p:nvSpPr>
          <p:cNvPr id="519" name="CustomShape 30"/>
          <p:cNvSpPr/>
          <p:nvPr/>
        </p:nvSpPr>
        <p:spPr>
          <a:xfrm>
            <a:off x="1118880" y="5629320"/>
            <a:ext cx="2758680" cy="20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582"/>
              </a:lnSpc>
            </a:pPr>
            <a:r>
              <a:rPr b="0" lang="en-IN" sz="1350" spc="-55" strike="noStrike">
                <a:solidFill>
                  <a:srgbClr val="000000"/>
                </a:solidFill>
                <a:latin typeface="AJJWSF+DejaVu Sans"/>
                <a:ea typeface="DejaVu Sans"/>
              </a:rPr>
              <a:t>You</a:t>
            </a:r>
            <a:r>
              <a:rPr b="0" lang="en-IN" sz="1350" spc="4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can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work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apply without </a:t>
            </a:r>
            <a:r>
              <a:rPr b="0" lang="en-IN" sz="13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it.</a:t>
            </a:r>
            <a:endParaRPr b="0" lang="en-IN" sz="1350" spc="-1" strike="noStrike">
              <a:latin typeface="Arial"/>
            </a:endParaRPr>
          </a:p>
        </p:txBody>
      </p:sp>
      <p:sp>
        <p:nvSpPr>
          <p:cNvPr id="520" name="CustomShape 31"/>
          <p:cNvSpPr/>
          <p:nvPr/>
        </p:nvSpPr>
        <p:spPr>
          <a:xfrm>
            <a:off x="941040" y="5666400"/>
            <a:ext cx="200520" cy="10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56"/>
              </a:lnSpc>
            </a:pPr>
            <a:r>
              <a:rPr b="0" lang="en-IN" sz="95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</a:t>
            </a:r>
            <a:endParaRPr b="0" lang="en-IN" sz="950" spc="-1" strike="noStrike">
              <a:latin typeface="Arial"/>
            </a:endParaRPr>
          </a:p>
        </p:txBody>
      </p:sp>
      <p:sp>
        <p:nvSpPr>
          <p:cNvPr id="521" name="CustomShape 32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CustomShape 2"/>
          <p:cNvSpPr/>
          <p:nvPr/>
        </p:nvSpPr>
        <p:spPr>
          <a:xfrm>
            <a:off x="702360" y="428760"/>
            <a:ext cx="415044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1" strike="noStrike">
                <a:solidFill>
                  <a:srgbClr val="775f55"/>
                </a:solidFill>
                <a:latin typeface="DejaVu Sans"/>
                <a:ea typeface="DejaVu Sans"/>
              </a:rPr>
              <a:t>@Enumerated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524" name="CustomShape 3"/>
          <p:cNvSpPr/>
          <p:nvPr/>
        </p:nvSpPr>
        <p:spPr>
          <a:xfrm>
            <a:off x="3620880" y="6337440"/>
            <a:ext cx="246852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DejaVu Sans"/>
                <a:ea typeface="DejaVu Sans"/>
              </a:rPr>
              <a:t>rgupta.mtech@gmail.com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CustomShape 2"/>
          <p:cNvSpPr/>
          <p:nvPr/>
        </p:nvSpPr>
        <p:spPr>
          <a:xfrm>
            <a:off x="702360" y="428760"/>
            <a:ext cx="475632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32" strike="noStrike">
                <a:solidFill>
                  <a:srgbClr val="775f55"/>
                </a:solidFill>
                <a:latin typeface="AJJWSF+DejaVu Sans"/>
                <a:ea typeface="DejaVu Sans"/>
              </a:rPr>
              <a:t>Workshop</a:t>
            </a:r>
            <a:r>
              <a:rPr b="0" lang="en-IN" sz="4400" spc="21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topics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527" name="CustomShape 3"/>
          <p:cNvSpPr/>
          <p:nvPr/>
        </p:nvSpPr>
        <p:spPr>
          <a:xfrm>
            <a:off x="867240" y="1657080"/>
            <a:ext cx="234792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Hibernate-What it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is ?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528" name="CustomShape 4"/>
          <p:cNvSpPr/>
          <p:nvPr/>
        </p:nvSpPr>
        <p:spPr>
          <a:xfrm>
            <a:off x="547200" y="1702800"/>
            <a:ext cx="24876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763"/>
              </a:lnSpc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568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</p:txBody>
      </p:sp>
      <p:sp>
        <p:nvSpPr>
          <p:cNvPr id="529" name="CustomShape 5"/>
          <p:cNvSpPr/>
          <p:nvPr/>
        </p:nvSpPr>
        <p:spPr>
          <a:xfrm>
            <a:off x="4878000" y="1773360"/>
            <a:ext cx="347688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HQL and</a:t>
            </a:r>
            <a:r>
              <a:rPr b="1" lang="en-IN" sz="1600" spc="-12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the</a:t>
            </a:r>
            <a:r>
              <a:rPr b="1" lang="en-IN" sz="1600" spc="-15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Query Object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530" name="CustomShape 6"/>
          <p:cNvSpPr/>
          <p:nvPr/>
        </p:nvSpPr>
        <p:spPr>
          <a:xfrm>
            <a:off x="867240" y="1959480"/>
            <a:ext cx="167760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29" strike="noStrike">
                <a:solidFill>
                  <a:srgbClr val="000000"/>
                </a:solidFill>
                <a:latin typeface="DLHAQU+DejaVu Sans Bold"/>
                <a:ea typeface="DejaVu Sans"/>
              </a:rPr>
              <a:t>JPA-</a:t>
            </a:r>
            <a:r>
              <a:rPr b="1" lang="en-IN" sz="1400" spc="29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What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it is?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531" name="CustomShape 7"/>
          <p:cNvSpPr/>
          <p:nvPr/>
        </p:nvSpPr>
        <p:spPr>
          <a:xfrm>
            <a:off x="5335200" y="2058120"/>
            <a:ext cx="3423600" cy="79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one class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to two tables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860"/>
              </a:lnSpc>
              <a:spcBef>
                <a:spcPts val="317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Select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and 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Pagination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in</a:t>
            </a:r>
            <a:r>
              <a:rPr b="0" lang="en-IN" sz="16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HQL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860"/>
              </a:lnSpc>
              <a:spcBef>
                <a:spcPts val="332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Named Quaries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532" name="CustomShape 8"/>
          <p:cNvSpPr/>
          <p:nvPr/>
        </p:nvSpPr>
        <p:spPr>
          <a:xfrm>
            <a:off x="867240" y="2263680"/>
            <a:ext cx="196272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ORM and</a:t>
            </a:r>
            <a:r>
              <a:rPr b="1" lang="en-IN" sz="1600" spc="-15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Issues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533" name="CustomShape 9"/>
          <p:cNvSpPr/>
          <p:nvPr/>
        </p:nvSpPr>
        <p:spPr>
          <a:xfrm>
            <a:off x="547200" y="2314440"/>
            <a:ext cx="263160" cy="101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73"/>
              </a:lnSpc>
            </a:pPr>
            <a:r>
              <a:rPr b="0" lang="en-IN" sz="9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9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41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6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0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</p:txBody>
      </p:sp>
      <p:sp>
        <p:nvSpPr>
          <p:cNvPr id="534" name="CustomShape 10"/>
          <p:cNvSpPr/>
          <p:nvPr/>
        </p:nvSpPr>
        <p:spPr>
          <a:xfrm>
            <a:off x="867240" y="2594520"/>
            <a:ext cx="3427200" cy="82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Hello World</a:t>
            </a:r>
            <a:r>
              <a:rPr b="1" lang="en-IN" sz="1400" spc="9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CRUD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799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Primary </a:t>
            </a:r>
            <a:r>
              <a:rPr b="1" lang="en-IN" sz="1400" spc="-15" strike="noStrike">
                <a:solidFill>
                  <a:srgbClr val="000000"/>
                </a:solidFill>
                <a:latin typeface="DLHAQU+DejaVu Sans Bold"/>
                <a:ea typeface="DejaVu Sans"/>
              </a:rPr>
              <a:t>key</a:t>
            </a:r>
            <a:r>
              <a:rPr b="1" lang="en-IN" sz="1400" spc="7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generation strategy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791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More annotations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535" name="CustomShape 11"/>
          <p:cNvSpPr/>
          <p:nvPr/>
        </p:nvSpPr>
        <p:spPr>
          <a:xfrm>
            <a:off x="5335200" y="2923920"/>
            <a:ext cx="336960" cy="18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454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536" name="CustomShape 12"/>
          <p:cNvSpPr/>
          <p:nvPr/>
        </p:nvSpPr>
        <p:spPr>
          <a:xfrm>
            <a:off x="5678280" y="2908800"/>
            <a:ext cx="128520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Criteria API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537" name="CustomShape 13"/>
          <p:cNvSpPr/>
          <p:nvPr/>
        </p:nvSpPr>
        <p:spPr>
          <a:xfrm>
            <a:off x="4878000" y="3490200"/>
            <a:ext cx="336960" cy="18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454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538" name="CustomShape 14"/>
          <p:cNvSpPr/>
          <p:nvPr/>
        </p:nvSpPr>
        <p:spPr>
          <a:xfrm>
            <a:off x="5290920" y="3476520"/>
            <a:ext cx="2574360" cy="78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caching</a:t>
            </a:r>
            <a:endParaRPr b="0" lang="en-IN" sz="1600" spc="-1" strike="noStrike">
              <a:latin typeface="Arial"/>
            </a:endParaRPr>
          </a:p>
          <a:p>
            <a:pPr marL="44280">
              <a:lnSpc>
                <a:spcPts val="1860"/>
              </a:lnSpc>
              <a:spcBef>
                <a:spcPts val="320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26" strike="noStrike">
                <a:solidFill>
                  <a:srgbClr val="000000"/>
                </a:solidFill>
                <a:latin typeface="AJJWSF+DejaVu Sans"/>
                <a:ea typeface="DejaVu Sans"/>
              </a:rPr>
              <a:t>First</a:t>
            </a:r>
            <a:r>
              <a:rPr b="0" lang="en-IN" sz="1600" spc="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Level</a:t>
            </a:r>
            <a:endParaRPr b="0" lang="en-IN" sz="1600" spc="-1" strike="noStrike">
              <a:latin typeface="Arial"/>
            </a:endParaRPr>
          </a:p>
          <a:p>
            <a:pPr marL="44280">
              <a:lnSpc>
                <a:spcPts val="1860"/>
              </a:lnSpc>
              <a:spcBef>
                <a:spcPts val="320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Second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Level Cache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539" name="CustomShape 15"/>
          <p:cNvSpPr/>
          <p:nvPr/>
        </p:nvSpPr>
        <p:spPr>
          <a:xfrm>
            <a:off x="867240" y="3502080"/>
            <a:ext cx="3183480" cy="83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1" lang="en-IN" sz="1600" spc="-1" strike="noStrike">
                <a:solidFill>
                  <a:srgbClr val="ff0000"/>
                </a:solidFill>
                <a:latin typeface="DLHAQU+DejaVu Sans Bold"/>
                <a:ea typeface="DejaVu Sans"/>
              </a:rPr>
              <a:t>Hibernate</a:t>
            </a:r>
            <a:r>
              <a:rPr b="1" lang="en-IN" sz="1600" spc="-12" strike="noStrike">
                <a:solidFill>
                  <a:srgbClr val="ff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ff0000"/>
                </a:solidFill>
                <a:latin typeface="DLHAQU+DejaVu Sans Bold"/>
                <a:ea typeface="DejaVu Sans"/>
              </a:rPr>
              <a:t>Object life</a:t>
            </a:r>
            <a:r>
              <a:rPr b="1" lang="en-IN" sz="1600" spc="-15" strike="noStrike">
                <a:solidFill>
                  <a:srgbClr val="ff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ff0000"/>
                </a:solidFill>
                <a:latin typeface="DLHAQU+DejaVu Sans Bold"/>
                <a:ea typeface="DejaVu Sans"/>
              </a:rPr>
              <a:t>cycle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740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Architecture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751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Relation 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540" name="CustomShape 16"/>
          <p:cNvSpPr/>
          <p:nvPr/>
        </p:nvSpPr>
        <p:spPr>
          <a:xfrm>
            <a:off x="547200" y="3552840"/>
            <a:ext cx="26316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73"/>
              </a:lnSpc>
            </a:pPr>
            <a:r>
              <a:rPr b="0" lang="en-IN" sz="9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9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38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9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</p:txBody>
      </p:sp>
      <p:sp>
        <p:nvSpPr>
          <p:cNvPr id="541" name="CustomShape 17"/>
          <p:cNvSpPr/>
          <p:nvPr/>
        </p:nvSpPr>
        <p:spPr>
          <a:xfrm>
            <a:off x="4878000" y="4327560"/>
            <a:ext cx="3667680" cy="51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137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optimization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860"/>
              </a:lnSpc>
              <a:spcBef>
                <a:spcPts val="317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</a:t>
            </a:r>
            <a:r>
              <a:rPr b="1" lang="en-IN" sz="1600" spc="-12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Batch Processing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542" name="CustomShape 18"/>
          <p:cNvSpPr/>
          <p:nvPr/>
        </p:nvSpPr>
        <p:spPr>
          <a:xfrm>
            <a:off x="1187280" y="4418280"/>
            <a:ext cx="235368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Many-to-one 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543" name="CustomShape 19"/>
          <p:cNvSpPr/>
          <p:nvPr/>
        </p:nvSpPr>
        <p:spPr>
          <a:xfrm>
            <a:off x="912960" y="445392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544" name="CustomShape 20"/>
          <p:cNvSpPr/>
          <p:nvPr/>
        </p:nvSpPr>
        <p:spPr>
          <a:xfrm>
            <a:off x="1187280" y="4700160"/>
            <a:ext cx="218340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one-to-one 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545" name="CustomShape 21"/>
          <p:cNvSpPr/>
          <p:nvPr/>
        </p:nvSpPr>
        <p:spPr>
          <a:xfrm>
            <a:off x="912960" y="473724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546" name="CustomShape 22"/>
          <p:cNvSpPr/>
          <p:nvPr/>
        </p:nvSpPr>
        <p:spPr>
          <a:xfrm>
            <a:off x="1187280" y="4983480"/>
            <a:ext cx="252504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Many-to-Many 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547" name="CustomShape 23"/>
          <p:cNvSpPr/>
          <p:nvPr/>
        </p:nvSpPr>
        <p:spPr>
          <a:xfrm>
            <a:off x="912960" y="502020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548" name="CustomShape 24"/>
          <p:cNvSpPr/>
          <p:nvPr/>
        </p:nvSpPr>
        <p:spPr>
          <a:xfrm>
            <a:off x="867240" y="5285520"/>
            <a:ext cx="260892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Inheritance in Hibernate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549" name="CustomShape 25"/>
          <p:cNvSpPr/>
          <p:nvPr/>
        </p:nvSpPr>
        <p:spPr>
          <a:xfrm>
            <a:off x="547200" y="5331240"/>
            <a:ext cx="248760" cy="9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763"/>
              </a:lnSpc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</p:txBody>
      </p:sp>
      <p:sp>
        <p:nvSpPr>
          <p:cNvPr id="550" name="CustomShape 26"/>
          <p:cNvSpPr/>
          <p:nvPr/>
        </p:nvSpPr>
        <p:spPr>
          <a:xfrm>
            <a:off x="1187280" y="5568840"/>
            <a:ext cx="229968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Single </a:t>
            </a:r>
            <a:r>
              <a:rPr b="1" lang="en-IN" sz="1400" spc="-35" strike="noStrike">
                <a:solidFill>
                  <a:srgbClr val="000000"/>
                </a:solidFill>
                <a:latin typeface="DLHAQU+DejaVu Sans Bold"/>
                <a:ea typeface="DejaVu Sans"/>
              </a:rPr>
              <a:t>Table</a:t>
            </a:r>
            <a:r>
              <a:rPr b="1" lang="en-IN" sz="1400" spc="26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Strategy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551" name="CustomShape 27"/>
          <p:cNvSpPr/>
          <p:nvPr/>
        </p:nvSpPr>
        <p:spPr>
          <a:xfrm>
            <a:off x="912960" y="560448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552" name="CustomShape 28"/>
          <p:cNvSpPr/>
          <p:nvPr/>
        </p:nvSpPr>
        <p:spPr>
          <a:xfrm>
            <a:off x="1187280" y="5852160"/>
            <a:ext cx="260280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35" strike="noStrike">
                <a:solidFill>
                  <a:srgbClr val="000000"/>
                </a:solidFill>
                <a:latin typeface="DLHAQU+DejaVu Sans Bold"/>
                <a:ea typeface="DejaVu Sans"/>
              </a:rPr>
              <a:t>Table</a:t>
            </a:r>
            <a:r>
              <a:rPr b="1" lang="en-IN" sz="1400" spc="26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Per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Class Strategy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553" name="CustomShape 29"/>
          <p:cNvSpPr/>
          <p:nvPr/>
        </p:nvSpPr>
        <p:spPr>
          <a:xfrm>
            <a:off x="912960" y="588780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554" name="CustomShape 30"/>
          <p:cNvSpPr/>
          <p:nvPr/>
        </p:nvSpPr>
        <p:spPr>
          <a:xfrm>
            <a:off x="1187280" y="6134040"/>
            <a:ext cx="17085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Joined Strategy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555" name="CustomShape 31"/>
          <p:cNvSpPr/>
          <p:nvPr/>
        </p:nvSpPr>
        <p:spPr>
          <a:xfrm>
            <a:off x="912960" y="617076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556" name="CustomShape 32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8" name="CustomShape 2"/>
          <p:cNvSpPr/>
          <p:nvPr/>
        </p:nvSpPr>
        <p:spPr>
          <a:xfrm>
            <a:off x="702360" y="428760"/>
            <a:ext cx="444240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Object lifecycle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559" name="CustomShape 3"/>
          <p:cNvSpPr/>
          <p:nvPr/>
        </p:nvSpPr>
        <p:spPr>
          <a:xfrm>
            <a:off x="1022400" y="1667880"/>
            <a:ext cx="7613280" cy="35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795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Given an instance of an object that is mapped to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560" name="CustomShape 4"/>
          <p:cNvSpPr/>
          <p:nvPr/>
        </p:nvSpPr>
        <p:spPr>
          <a:xfrm>
            <a:off x="703440" y="1743840"/>
            <a:ext cx="314280" cy="16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310"/>
              </a:lnSpc>
            </a:pPr>
            <a:r>
              <a:rPr b="0" lang="en-IN" sz="14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450" spc="-1" strike="noStrike">
              <a:latin typeface="Arial"/>
            </a:endParaRPr>
          </a:p>
        </p:txBody>
      </p:sp>
      <p:sp>
        <p:nvSpPr>
          <p:cNvPr id="561" name="CustomShape 5"/>
          <p:cNvSpPr/>
          <p:nvPr/>
        </p:nvSpPr>
        <p:spPr>
          <a:xfrm>
            <a:off x="1022400" y="2033640"/>
            <a:ext cx="7407720" cy="35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795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Hibernate, it can</a:t>
            </a:r>
            <a:r>
              <a:rPr b="0" lang="en-IN" sz="240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be in</a:t>
            </a:r>
            <a:r>
              <a:rPr b="0" lang="en-IN" sz="24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any one of </a:t>
            </a:r>
            <a:r>
              <a:rPr b="0" lang="en-IN" sz="24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three</a:t>
            </a:r>
            <a:r>
              <a:rPr b="0" lang="en-IN" sz="24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states:-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562" name="CustomShape 6"/>
          <p:cNvSpPr/>
          <p:nvPr/>
        </p:nvSpPr>
        <p:spPr>
          <a:xfrm>
            <a:off x="1616760" y="2462040"/>
            <a:ext cx="1526040" cy="3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676"/>
              </a:lnSpc>
            </a:pPr>
            <a:r>
              <a:rPr b="0" lang="en-IN" sz="2300" spc="-38" strike="noStrike">
                <a:solidFill>
                  <a:srgbClr val="000000"/>
                </a:solidFill>
                <a:latin typeface="AJJWSF+DejaVu Sans"/>
                <a:ea typeface="DejaVu Sans"/>
              </a:rPr>
              <a:t>Transient</a:t>
            </a:r>
            <a:endParaRPr b="0" lang="en-IN" sz="2300" spc="-1" strike="noStrike">
              <a:latin typeface="Arial"/>
            </a:endParaRPr>
          </a:p>
        </p:txBody>
      </p:sp>
      <p:sp>
        <p:nvSpPr>
          <p:cNvPr id="563" name="CustomShape 7"/>
          <p:cNvSpPr/>
          <p:nvPr/>
        </p:nvSpPr>
        <p:spPr>
          <a:xfrm>
            <a:off x="1389240" y="2516760"/>
            <a:ext cx="317880" cy="19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565"/>
              </a:lnSpc>
            </a:pPr>
            <a:r>
              <a:rPr b="0" lang="en-IN" sz="17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</a:t>
            </a:r>
            <a:endParaRPr b="0" lang="en-IN" sz="1700" spc="-1" strike="noStrike">
              <a:latin typeface="Arial"/>
            </a:endParaRPr>
          </a:p>
        </p:txBody>
      </p:sp>
      <p:sp>
        <p:nvSpPr>
          <p:cNvPr id="564" name="CustomShape 8"/>
          <p:cNvSpPr/>
          <p:nvPr/>
        </p:nvSpPr>
        <p:spPr>
          <a:xfrm>
            <a:off x="1616760" y="2876040"/>
            <a:ext cx="1831680" cy="3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676"/>
              </a:lnSpc>
            </a:pPr>
            <a:r>
              <a:rPr b="0" lang="en-IN" sz="2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Persistence</a:t>
            </a:r>
            <a:endParaRPr b="0" lang="en-IN" sz="2300" spc="-1" strike="noStrike">
              <a:latin typeface="Arial"/>
            </a:endParaRPr>
          </a:p>
        </p:txBody>
      </p:sp>
      <p:sp>
        <p:nvSpPr>
          <p:cNvPr id="565" name="CustomShape 9"/>
          <p:cNvSpPr/>
          <p:nvPr/>
        </p:nvSpPr>
        <p:spPr>
          <a:xfrm>
            <a:off x="1389240" y="2930760"/>
            <a:ext cx="317880" cy="19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565"/>
              </a:lnSpc>
            </a:pPr>
            <a:r>
              <a:rPr b="0" lang="en-IN" sz="17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</a:t>
            </a:r>
            <a:endParaRPr b="0" lang="en-IN" sz="1700" spc="-1" strike="noStrike">
              <a:latin typeface="Arial"/>
            </a:endParaRPr>
          </a:p>
        </p:txBody>
      </p:sp>
      <p:sp>
        <p:nvSpPr>
          <p:cNvPr id="566" name="CustomShape 10"/>
          <p:cNvSpPr/>
          <p:nvPr/>
        </p:nvSpPr>
        <p:spPr>
          <a:xfrm>
            <a:off x="1616760" y="3290040"/>
            <a:ext cx="1560960" cy="3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676"/>
              </a:lnSpc>
            </a:pPr>
            <a:r>
              <a:rPr b="0" lang="en-IN" sz="2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Detached</a:t>
            </a:r>
            <a:endParaRPr b="0" lang="en-IN" sz="2300" spc="-1" strike="noStrike">
              <a:latin typeface="Arial"/>
            </a:endParaRPr>
          </a:p>
        </p:txBody>
      </p:sp>
      <p:sp>
        <p:nvSpPr>
          <p:cNvPr id="567" name="CustomShape 11"/>
          <p:cNvSpPr/>
          <p:nvPr/>
        </p:nvSpPr>
        <p:spPr>
          <a:xfrm>
            <a:off x="1389240" y="3344760"/>
            <a:ext cx="317880" cy="19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565"/>
              </a:lnSpc>
            </a:pPr>
            <a:r>
              <a:rPr b="0" lang="en-IN" sz="17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</a:t>
            </a:r>
            <a:endParaRPr b="0" lang="en-IN" sz="1700" spc="-1" strike="noStrike">
              <a:latin typeface="Arial"/>
            </a:endParaRPr>
          </a:p>
        </p:txBody>
      </p:sp>
      <p:sp>
        <p:nvSpPr>
          <p:cNvPr id="568" name="CustomShape 12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CustomShape 2"/>
          <p:cNvSpPr/>
          <p:nvPr/>
        </p:nvSpPr>
        <p:spPr>
          <a:xfrm>
            <a:off x="702360" y="428760"/>
            <a:ext cx="729792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29" strike="noStrike">
                <a:solidFill>
                  <a:srgbClr val="775f55"/>
                </a:solidFill>
                <a:latin typeface="AJJWSF+DejaVu Sans"/>
                <a:ea typeface="DejaVu Sans"/>
              </a:rPr>
              <a:t>More</a:t>
            </a:r>
            <a:r>
              <a:rPr b="0" lang="en-IN" sz="4400" spc="24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on Object Life Cycle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571" name="CustomShape 3"/>
          <p:cNvSpPr/>
          <p:nvPr/>
        </p:nvSpPr>
        <p:spPr>
          <a:xfrm>
            <a:off x="929520" y="1656000"/>
            <a:ext cx="3136320" cy="18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491"/>
              </a:lnSpc>
            </a:pPr>
            <a:r>
              <a:rPr b="1" lang="en-IN" sz="1300" spc="-35" strike="noStrike">
                <a:solidFill>
                  <a:srgbClr val="ff0000"/>
                </a:solidFill>
                <a:latin typeface="DLHAQU+DejaVu Sans Bold"/>
                <a:ea typeface="DejaVu Sans"/>
              </a:rPr>
              <a:t>Transient</a:t>
            </a:r>
            <a:r>
              <a:rPr b="1" lang="en-IN" sz="1300" spc="12" strike="noStrike">
                <a:solidFill>
                  <a:srgbClr val="ff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300" spc="-18" strike="noStrike">
                <a:solidFill>
                  <a:srgbClr val="ff0000"/>
                </a:solidFill>
                <a:latin typeface="DLHAQU+DejaVu Sans Bold"/>
                <a:ea typeface="DejaVu Sans"/>
              </a:rPr>
              <a:t>objects</a:t>
            </a:r>
            <a:r>
              <a:rPr b="1" lang="en-IN" sz="1300" spc="-1" strike="noStrike">
                <a:solidFill>
                  <a:srgbClr val="ff0000"/>
                </a:solidFill>
                <a:latin typeface="DLHAQU+DejaVu Sans Bold"/>
                <a:ea typeface="DejaVu Sans"/>
              </a:rPr>
              <a:t> </a:t>
            </a:r>
            <a:r>
              <a:rPr b="0" lang="en-IN" sz="130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exist</a:t>
            </a:r>
            <a:r>
              <a:rPr b="0" lang="en-IN" sz="130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in</a:t>
            </a:r>
            <a:r>
              <a:rPr b="0" lang="en-IN" sz="1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memory,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572" name="CustomShape 4"/>
          <p:cNvSpPr/>
          <p:nvPr/>
        </p:nvSpPr>
        <p:spPr>
          <a:xfrm>
            <a:off x="702360" y="1699200"/>
            <a:ext cx="226800" cy="8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683"/>
              </a:lnSpc>
            </a:pPr>
            <a:r>
              <a:rPr b="0" lang="en-IN" sz="7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750" spc="-1" strike="noStrike">
              <a:latin typeface="Arial"/>
            </a:endParaRPr>
          </a:p>
        </p:txBody>
      </p:sp>
      <p:sp>
        <p:nvSpPr>
          <p:cNvPr id="573" name="CustomShape 5"/>
          <p:cNvSpPr/>
          <p:nvPr/>
        </p:nvSpPr>
        <p:spPr>
          <a:xfrm>
            <a:off x="929520" y="1850400"/>
            <a:ext cx="3821400" cy="58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491"/>
              </a:lnSpc>
            </a:pPr>
            <a:r>
              <a:rPr b="0" lang="en-IN" sz="13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Hibernate</a:t>
            </a:r>
            <a:r>
              <a:rPr b="0" lang="en-IN" sz="13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does</a:t>
            </a:r>
            <a:r>
              <a:rPr b="0" lang="en-IN" sz="13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not</a:t>
            </a:r>
            <a:r>
              <a:rPr b="0" lang="en-IN" sz="1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manage</a:t>
            </a:r>
            <a:r>
              <a:rPr b="0" lang="en-IN" sz="13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transient</a:t>
            </a:r>
            <a:r>
              <a:rPr b="0" lang="en-IN" sz="1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objects</a:t>
            </a:r>
            <a:endParaRPr b="0" lang="en-IN" sz="1300" spc="-1" strike="noStrike">
              <a:latin typeface="Arial"/>
            </a:endParaRPr>
          </a:p>
          <a:p>
            <a:pPr>
              <a:lnSpc>
                <a:spcPts val="1491"/>
              </a:lnSpc>
              <a:spcBef>
                <a:spcPts val="40"/>
              </a:spcBef>
            </a:pPr>
            <a:r>
              <a:rPr b="0" lang="en-IN" sz="13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or</a:t>
            </a:r>
            <a:r>
              <a:rPr b="0" lang="en-IN" sz="1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persist</a:t>
            </a:r>
            <a:r>
              <a:rPr b="0" lang="en-IN" sz="1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changes</a:t>
            </a:r>
            <a:r>
              <a:rPr b="0" lang="en-IN" sz="1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to</a:t>
            </a:r>
            <a:r>
              <a:rPr b="0" lang="en-IN" sz="13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transient</a:t>
            </a:r>
            <a:r>
              <a:rPr b="0" lang="en-IN" sz="1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objects.</a:t>
            </a:r>
            <a:endParaRPr b="0" lang="en-IN" sz="1300" spc="-1" strike="noStrike">
              <a:latin typeface="Arial"/>
            </a:endParaRPr>
          </a:p>
          <a:p>
            <a:pPr>
              <a:lnSpc>
                <a:spcPts val="1491"/>
              </a:lnSpc>
              <a:spcBef>
                <a:spcPts val="85"/>
              </a:spcBef>
            </a:pPr>
            <a:r>
              <a:rPr b="0" lang="en-IN" sz="13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Hibernate</a:t>
            </a:r>
            <a:r>
              <a:rPr b="0" lang="en-IN" sz="13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Don’t</a:t>
            </a:r>
            <a:r>
              <a:rPr b="0" lang="en-IN" sz="1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26" strike="noStrike">
                <a:solidFill>
                  <a:srgbClr val="000000"/>
                </a:solidFill>
                <a:latin typeface="AJJWSF+DejaVu Sans"/>
                <a:ea typeface="DejaVu Sans"/>
              </a:rPr>
              <a:t>care</a:t>
            </a:r>
            <a:r>
              <a:rPr b="0" lang="en-IN" sz="1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about</a:t>
            </a:r>
            <a:r>
              <a:rPr b="0" lang="en-IN" sz="1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that</a:t>
            </a:r>
            <a:r>
              <a:rPr b="0" lang="en-IN" sz="1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object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574" name="CustomShape 6"/>
          <p:cNvSpPr/>
          <p:nvPr/>
        </p:nvSpPr>
        <p:spPr>
          <a:xfrm>
            <a:off x="929520" y="2496600"/>
            <a:ext cx="3611520" cy="18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491"/>
              </a:lnSpc>
            </a:pPr>
            <a:r>
              <a:rPr b="1" lang="en-IN" sz="1300" spc="-18" strike="noStrike">
                <a:solidFill>
                  <a:srgbClr val="ff0000"/>
                </a:solidFill>
                <a:latin typeface="DLHAQU+DejaVu Sans Bold"/>
                <a:ea typeface="DejaVu Sans"/>
              </a:rPr>
              <a:t>Persistent</a:t>
            </a:r>
            <a:r>
              <a:rPr b="1" lang="en-IN" sz="1300" spc="-1" strike="noStrike">
                <a:solidFill>
                  <a:srgbClr val="ff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300" spc="-15" strike="noStrike">
                <a:solidFill>
                  <a:srgbClr val="ff0000"/>
                </a:solidFill>
                <a:latin typeface="DLHAQU+DejaVu Sans Bold"/>
                <a:ea typeface="DejaVu Sans"/>
              </a:rPr>
              <a:t>objects</a:t>
            </a:r>
            <a:r>
              <a:rPr b="1" lang="en-IN" sz="1300" spc="-1" strike="noStrike">
                <a:solidFill>
                  <a:srgbClr val="ff0000"/>
                </a:solidFill>
                <a:latin typeface="DLHAQU+DejaVu Sans Bold"/>
                <a:ea typeface="DejaVu Sans"/>
              </a:rPr>
              <a:t> </a:t>
            </a:r>
            <a:r>
              <a:rPr b="0" lang="en-IN" sz="130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exist</a:t>
            </a:r>
            <a:r>
              <a:rPr b="0" lang="en-IN" sz="1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in</a:t>
            </a:r>
            <a:r>
              <a:rPr b="0" lang="en-IN" sz="13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the</a:t>
            </a:r>
            <a:r>
              <a:rPr b="0" lang="en-IN" sz="130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database,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575" name="CustomShape 7"/>
          <p:cNvSpPr/>
          <p:nvPr/>
        </p:nvSpPr>
        <p:spPr>
          <a:xfrm>
            <a:off x="702360" y="2539800"/>
            <a:ext cx="226800" cy="8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683"/>
              </a:lnSpc>
            </a:pPr>
            <a:r>
              <a:rPr b="0" lang="en-IN" sz="7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750" spc="-1" strike="noStrike">
              <a:latin typeface="Arial"/>
            </a:endParaRPr>
          </a:p>
        </p:txBody>
      </p:sp>
      <p:sp>
        <p:nvSpPr>
          <p:cNvPr id="576" name="CustomShape 8"/>
          <p:cNvSpPr/>
          <p:nvPr/>
        </p:nvSpPr>
        <p:spPr>
          <a:xfrm>
            <a:off x="929520" y="2691000"/>
            <a:ext cx="3847680" cy="77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491"/>
              </a:lnSpc>
            </a:pPr>
            <a:r>
              <a:rPr b="0" lang="en-IN" sz="13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and </a:t>
            </a:r>
            <a:r>
              <a:rPr b="0" lang="en-IN" sz="13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Hibernate</a:t>
            </a:r>
            <a:r>
              <a:rPr b="0" lang="en-IN" sz="1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manages</a:t>
            </a:r>
            <a:r>
              <a:rPr b="0" lang="en-IN" sz="1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the </a:t>
            </a:r>
            <a:r>
              <a:rPr b="0" lang="en-IN" sz="13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persistence</a:t>
            </a:r>
            <a:r>
              <a:rPr b="0" lang="en-IN" sz="1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for</a:t>
            </a:r>
            <a:endParaRPr b="0" lang="en-IN" sz="1300" spc="-1" strike="noStrike">
              <a:latin typeface="Arial"/>
            </a:endParaRPr>
          </a:p>
          <a:p>
            <a:pPr>
              <a:lnSpc>
                <a:spcPts val="1491"/>
              </a:lnSpc>
              <a:spcBef>
                <a:spcPts val="40"/>
              </a:spcBef>
            </a:pPr>
            <a:r>
              <a:rPr b="0" lang="en-IN" sz="13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persistent</a:t>
            </a:r>
            <a:r>
              <a:rPr b="0" lang="en-IN" sz="1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objects.</a:t>
            </a:r>
            <a:r>
              <a:rPr b="0" lang="en-IN" sz="1300" spc="406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If</a:t>
            </a:r>
            <a:r>
              <a:rPr b="0" lang="en-IN" sz="1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ﬁelds</a:t>
            </a:r>
            <a:r>
              <a:rPr b="0" lang="en-IN" sz="1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or</a:t>
            </a:r>
            <a:r>
              <a:rPr b="0" lang="en-IN" sz="1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properties</a:t>
            </a:r>
            <a:endParaRPr b="0" lang="en-IN" sz="1300" spc="-1" strike="noStrike">
              <a:latin typeface="Arial"/>
            </a:endParaRPr>
          </a:p>
          <a:p>
            <a:pPr>
              <a:lnSpc>
                <a:spcPts val="1491"/>
              </a:lnSpc>
              <a:spcBef>
                <a:spcPts val="88"/>
              </a:spcBef>
            </a:pPr>
            <a:r>
              <a:rPr b="0" lang="en-IN" sz="13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change</a:t>
            </a:r>
            <a:r>
              <a:rPr b="0" lang="en-IN" sz="1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on</a:t>
            </a:r>
            <a:r>
              <a:rPr b="0" lang="en-IN" sz="13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</a:t>
            </a:r>
            <a:r>
              <a:rPr b="0" lang="en-IN" sz="130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persistent</a:t>
            </a:r>
            <a:r>
              <a:rPr b="0" lang="en-IN" sz="1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object,</a:t>
            </a:r>
            <a:r>
              <a:rPr b="0" lang="en-IN" sz="1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Hibernate</a:t>
            </a:r>
            <a:r>
              <a:rPr b="0" lang="en-IN" sz="1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will</a:t>
            </a:r>
            <a:endParaRPr b="0" lang="en-IN" sz="1300" spc="-1" strike="noStrike">
              <a:latin typeface="Arial"/>
            </a:endParaRPr>
          </a:p>
          <a:p>
            <a:pPr>
              <a:lnSpc>
                <a:spcPts val="1491"/>
              </a:lnSpc>
              <a:spcBef>
                <a:spcPts val="37"/>
              </a:spcBef>
            </a:pPr>
            <a:r>
              <a:rPr b="0" lang="en-IN" sz="1300" spc="-32" strike="noStrike">
                <a:solidFill>
                  <a:srgbClr val="000000"/>
                </a:solidFill>
                <a:latin typeface="AJJWSF+DejaVu Sans"/>
                <a:ea typeface="DejaVu Sans"/>
              </a:rPr>
              <a:t>keep</a:t>
            </a:r>
            <a:r>
              <a:rPr b="0" lang="en-IN" sz="1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the </a:t>
            </a:r>
            <a:r>
              <a:rPr b="0" lang="en-IN" sz="13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database</a:t>
            </a:r>
            <a:r>
              <a:rPr b="0" lang="en-IN" sz="13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 representation</a:t>
            </a:r>
            <a:r>
              <a:rPr b="0" lang="en-IN" sz="1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up-to-date.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577" name="CustomShape 9"/>
          <p:cNvSpPr/>
          <p:nvPr/>
        </p:nvSpPr>
        <p:spPr>
          <a:xfrm>
            <a:off x="929520" y="3531960"/>
            <a:ext cx="3774600" cy="18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491"/>
              </a:lnSpc>
            </a:pPr>
            <a:r>
              <a:rPr b="1" lang="en-IN" sz="1300" spc="-15" strike="noStrike">
                <a:solidFill>
                  <a:srgbClr val="ff0000"/>
                </a:solidFill>
                <a:latin typeface="DLHAQU+DejaVu Sans Bold"/>
                <a:ea typeface="DejaVu Sans"/>
              </a:rPr>
              <a:t>Detached objects</a:t>
            </a:r>
            <a:r>
              <a:rPr b="1" lang="en-IN" sz="1300" spc="-18" strike="noStrike">
                <a:solidFill>
                  <a:srgbClr val="ff0000"/>
                </a:solidFill>
                <a:latin typeface="DLHAQU+DejaVu Sans Bold"/>
                <a:ea typeface="DejaVu Sans"/>
              </a:rPr>
              <a:t> </a:t>
            </a:r>
            <a:r>
              <a:rPr b="0" lang="en-IN" sz="13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have</a:t>
            </a:r>
            <a:r>
              <a:rPr b="0" lang="en-IN" sz="13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</a:t>
            </a:r>
            <a:r>
              <a:rPr b="0" lang="en-IN" sz="130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representation</a:t>
            </a:r>
            <a:r>
              <a:rPr b="0" lang="en-IN" sz="1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in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578" name="CustomShape 10"/>
          <p:cNvSpPr/>
          <p:nvPr/>
        </p:nvSpPr>
        <p:spPr>
          <a:xfrm>
            <a:off x="702360" y="3574800"/>
            <a:ext cx="226800" cy="8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683"/>
              </a:lnSpc>
            </a:pPr>
            <a:r>
              <a:rPr b="0" lang="en-IN" sz="7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750" spc="-1" strike="noStrike">
              <a:latin typeface="Arial"/>
            </a:endParaRPr>
          </a:p>
        </p:txBody>
      </p:sp>
      <p:sp>
        <p:nvSpPr>
          <p:cNvPr id="579" name="CustomShape 11"/>
          <p:cNvSpPr/>
          <p:nvPr/>
        </p:nvSpPr>
        <p:spPr>
          <a:xfrm>
            <a:off x="929520" y="3726000"/>
            <a:ext cx="3715920" cy="58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491"/>
              </a:lnSpc>
            </a:pPr>
            <a:r>
              <a:rPr b="0" lang="en-IN" sz="13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the </a:t>
            </a:r>
            <a:r>
              <a:rPr b="0" lang="en-IN" sz="13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database,</a:t>
            </a:r>
            <a:r>
              <a:rPr b="0" lang="en-IN" sz="1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24" strike="noStrike">
                <a:solidFill>
                  <a:srgbClr val="000000"/>
                </a:solidFill>
                <a:latin typeface="AJJWSF+DejaVu Sans"/>
                <a:ea typeface="DejaVu Sans"/>
              </a:rPr>
              <a:t>but</a:t>
            </a:r>
            <a:r>
              <a:rPr b="0" lang="en-IN" sz="1300" spc="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changes</a:t>
            </a:r>
            <a:r>
              <a:rPr b="0" lang="en-IN" sz="1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to</a:t>
            </a:r>
            <a:r>
              <a:rPr b="0" lang="en-IN" sz="1300" spc="-2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the </a:t>
            </a:r>
            <a:r>
              <a:rPr b="0" lang="en-IN" sz="13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object</a:t>
            </a:r>
            <a:r>
              <a:rPr b="0" lang="en-IN" sz="1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will</a:t>
            </a:r>
            <a:endParaRPr b="0" lang="en-IN" sz="1300" spc="-1" strike="noStrike">
              <a:latin typeface="Arial"/>
            </a:endParaRPr>
          </a:p>
          <a:p>
            <a:pPr>
              <a:lnSpc>
                <a:spcPts val="1491"/>
              </a:lnSpc>
              <a:spcBef>
                <a:spcPts val="40"/>
              </a:spcBef>
            </a:pPr>
            <a:r>
              <a:rPr b="0" lang="en-IN" sz="13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not</a:t>
            </a:r>
            <a:r>
              <a:rPr b="0" lang="en-IN" sz="1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24" strike="noStrike">
                <a:solidFill>
                  <a:srgbClr val="000000"/>
                </a:solidFill>
                <a:latin typeface="AJJWSF+DejaVu Sans"/>
                <a:ea typeface="DejaVu Sans"/>
              </a:rPr>
              <a:t>be</a:t>
            </a:r>
            <a:r>
              <a:rPr b="0" lang="en-IN" sz="1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reﬂected</a:t>
            </a:r>
            <a:r>
              <a:rPr b="0" lang="en-IN" sz="1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in</a:t>
            </a:r>
            <a:r>
              <a:rPr b="0" lang="en-IN" sz="13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the</a:t>
            </a:r>
            <a:r>
              <a:rPr b="0" lang="en-IN" sz="130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database,</a:t>
            </a:r>
            <a:r>
              <a:rPr b="0" lang="en-IN" sz="1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and vice</a:t>
            </a:r>
            <a:endParaRPr b="0" lang="en-IN" sz="1300" spc="-1" strike="noStrike">
              <a:latin typeface="Arial"/>
            </a:endParaRPr>
          </a:p>
          <a:p>
            <a:pPr>
              <a:lnSpc>
                <a:spcPts val="1491"/>
              </a:lnSpc>
              <a:spcBef>
                <a:spcPts val="88"/>
              </a:spcBef>
            </a:pPr>
            <a:r>
              <a:rPr b="0" lang="en-IN" sz="13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versa.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580" name="CustomShape 12"/>
          <p:cNvSpPr/>
          <p:nvPr/>
        </p:nvSpPr>
        <p:spPr>
          <a:xfrm>
            <a:off x="929520" y="4372560"/>
            <a:ext cx="3747960" cy="18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491"/>
              </a:lnSpc>
            </a:pPr>
            <a:r>
              <a:rPr b="0" lang="en-IN" sz="1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</a:t>
            </a:r>
            <a:r>
              <a:rPr b="0" lang="en-IN" sz="13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detached</a:t>
            </a:r>
            <a:r>
              <a:rPr b="0" lang="en-IN" sz="1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object</a:t>
            </a:r>
            <a:r>
              <a:rPr b="0" lang="en-IN" sz="13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can</a:t>
            </a:r>
            <a:r>
              <a:rPr b="0" lang="en-IN" sz="1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be</a:t>
            </a:r>
            <a:r>
              <a:rPr b="0" lang="en-IN" sz="13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created</a:t>
            </a:r>
            <a:r>
              <a:rPr b="0" lang="en-IN" sz="1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24" strike="noStrike">
                <a:solidFill>
                  <a:srgbClr val="000000"/>
                </a:solidFill>
                <a:latin typeface="AJJWSF+DejaVu Sans"/>
                <a:ea typeface="DejaVu Sans"/>
              </a:rPr>
              <a:t>by</a:t>
            </a:r>
            <a:r>
              <a:rPr b="0" lang="en-IN" sz="13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closing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581" name="CustomShape 13"/>
          <p:cNvSpPr/>
          <p:nvPr/>
        </p:nvSpPr>
        <p:spPr>
          <a:xfrm>
            <a:off x="702360" y="4415760"/>
            <a:ext cx="226800" cy="8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683"/>
              </a:lnSpc>
            </a:pPr>
            <a:r>
              <a:rPr b="0" lang="en-IN" sz="7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750" spc="-1" strike="noStrike">
              <a:latin typeface="Arial"/>
            </a:endParaRPr>
          </a:p>
        </p:txBody>
      </p:sp>
      <p:sp>
        <p:nvSpPr>
          <p:cNvPr id="582" name="CustomShape 14"/>
          <p:cNvSpPr/>
          <p:nvPr/>
        </p:nvSpPr>
        <p:spPr>
          <a:xfrm>
            <a:off x="929520" y="4566960"/>
            <a:ext cx="3803040" cy="58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491"/>
              </a:lnSpc>
            </a:pPr>
            <a:r>
              <a:rPr b="0" lang="en-IN" sz="13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the </a:t>
            </a:r>
            <a:r>
              <a:rPr b="0" lang="en-IN" sz="13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session</a:t>
            </a:r>
            <a:r>
              <a:rPr b="0" lang="en-IN" sz="13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that</a:t>
            </a:r>
            <a:r>
              <a:rPr b="0" lang="en-IN" sz="1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it</a:t>
            </a:r>
            <a:r>
              <a:rPr b="0" lang="en-IN" sz="1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was</a:t>
            </a:r>
            <a:r>
              <a:rPr b="0" lang="en-IN" sz="1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associated with,</a:t>
            </a:r>
            <a:r>
              <a:rPr b="0" lang="en-IN" sz="1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or</a:t>
            </a:r>
            <a:r>
              <a:rPr b="0" lang="en-IN" sz="1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by</a:t>
            </a:r>
            <a:endParaRPr b="0" lang="en-IN" sz="1300" spc="-1" strike="noStrike">
              <a:latin typeface="Arial"/>
            </a:endParaRPr>
          </a:p>
          <a:p>
            <a:pPr>
              <a:lnSpc>
                <a:spcPts val="1491"/>
              </a:lnSpc>
              <a:spcBef>
                <a:spcPts val="37"/>
              </a:spcBef>
            </a:pPr>
            <a:r>
              <a:rPr b="0" lang="en-IN" sz="13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evicting </a:t>
            </a:r>
            <a:r>
              <a:rPr b="0" lang="en-IN" sz="13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it</a:t>
            </a:r>
            <a:r>
              <a:rPr b="0" lang="en-IN" sz="1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from</a:t>
            </a:r>
            <a:r>
              <a:rPr b="0" lang="en-IN" sz="13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the </a:t>
            </a:r>
            <a:r>
              <a:rPr b="0" lang="en-IN" sz="13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session</a:t>
            </a:r>
            <a:r>
              <a:rPr b="0" lang="en-IN" sz="1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with</a:t>
            </a:r>
            <a:r>
              <a:rPr b="0" lang="en-IN" sz="13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</a:t>
            </a:r>
            <a:r>
              <a:rPr b="0" lang="en-IN" sz="130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call</a:t>
            </a:r>
            <a:r>
              <a:rPr b="0" lang="en-IN" sz="1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to</a:t>
            </a:r>
            <a:r>
              <a:rPr b="0" lang="en-IN" sz="1300" spc="-2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the</a:t>
            </a:r>
            <a:endParaRPr b="0" lang="en-IN" sz="1300" spc="-1" strike="noStrike">
              <a:latin typeface="Arial"/>
            </a:endParaRPr>
          </a:p>
          <a:p>
            <a:pPr>
              <a:lnSpc>
                <a:spcPts val="1491"/>
              </a:lnSpc>
              <a:spcBef>
                <a:spcPts val="88"/>
              </a:spcBef>
            </a:pPr>
            <a:r>
              <a:rPr b="0" lang="en-IN" sz="13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session’s</a:t>
            </a:r>
            <a:r>
              <a:rPr b="0" lang="en-IN" sz="1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evict()</a:t>
            </a:r>
            <a:r>
              <a:rPr b="0" lang="en-IN" sz="1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0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method.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583" name="CustomShape 15"/>
          <p:cNvSpPr/>
          <p:nvPr/>
        </p:nvSpPr>
        <p:spPr>
          <a:xfrm>
            <a:off x="1376640" y="6337080"/>
            <a:ext cx="153900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5" name="CustomShape 2"/>
          <p:cNvSpPr/>
          <p:nvPr/>
        </p:nvSpPr>
        <p:spPr>
          <a:xfrm>
            <a:off x="702360" y="428760"/>
            <a:ext cx="475632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32" strike="noStrike">
                <a:solidFill>
                  <a:srgbClr val="775f55"/>
                </a:solidFill>
                <a:latin typeface="AJJWSF+DejaVu Sans"/>
                <a:ea typeface="DejaVu Sans"/>
              </a:rPr>
              <a:t>Workshop</a:t>
            </a:r>
            <a:r>
              <a:rPr b="0" lang="en-IN" sz="4400" spc="21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topics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586" name="CustomShape 3"/>
          <p:cNvSpPr/>
          <p:nvPr/>
        </p:nvSpPr>
        <p:spPr>
          <a:xfrm>
            <a:off x="867240" y="1657080"/>
            <a:ext cx="234792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Hibernate-What it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is ?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587" name="CustomShape 4"/>
          <p:cNvSpPr/>
          <p:nvPr/>
        </p:nvSpPr>
        <p:spPr>
          <a:xfrm>
            <a:off x="547200" y="1702800"/>
            <a:ext cx="24876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763"/>
              </a:lnSpc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568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</p:txBody>
      </p:sp>
      <p:sp>
        <p:nvSpPr>
          <p:cNvPr id="588" name="CustomShape 5"/>
          <p:cNvSpPr/>
          <p:nvPr/>
        </p:nvSpPr>
        <p:spPr>
          <a:xfrm>
            <a:off x="4878000" y="1773360"/>
            <a:ext cx="347688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HQL and</a:t>
            </a:r>
            <a:r>
              <a:rPr b="1" lang="en-IN" sz="1600" spc="-12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the</a:t>
            </a:r>
            <a:r>
              <a:rPr b="1" lang="en-IN" sz="1600" spc="-15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Query Object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589" name="CustomShape 6"/>
          <p:cNvSpPr/>
          <p:nvPr/>
        </p:nvSpPr>
        <p:spPr>
          <a:xfrm>
            <a:off x="867240" y="1959480"/>
            <a:ext cx="167760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29" strike="noStrike">
                <a:solidFill>
                  <a:srgbClr val="000000"/>
                </a:solidFill>
                <a:latin typeface="DLHAQU+DejaVu Sans Bold"/>
                <a:ea typeface="DejaVu Sans"/>
              </a:rPr>
              <a:t>JPA-</a:t>
            </a:r>
            <a:r>
              <a:rPr b="1" lang="en-IN" sz="1400" spc="29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What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it is?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590" name="CustomShape 7"/>
          <p:cNvSpPr/>
          <p:nvPr/>
        </p:nvSpPr>
        <p:spPr>
          <a:xfrm>
            <a:off x="5335200" y="2058120"/>
            <a:ext cx="3423600" cy="79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one class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to two tables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860"/>
              </a:lnSpc>
              <a:spcBef>
                <a:spcPts val="317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Select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and 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Pagination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in</a:t>
            </a:r>
            <a:r>
              <a:rPr b="0" lang="en-IN" sz="16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HQL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860"/>
              </a:lnSpc>
              <a:spcBef>
                <a:spcPts val="332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Named Quaries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591" name="CustomShape 8"/>
          <p:cNvSpPr/>
          <p:nvPr/>
        </p:nvSpPr>
        <p:spPr>
          <a:xfrm>
            <a:off x="867240" y="2263680"/>
            <a:ext cx="196272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ORM and</a:t>
            </a:r>
            <a:r>
              <a:rPr b="1" lang="en-IN" sz="1600" spc="-15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Issues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592" name="CustomShape 9"/>
          <p:cNvSpPr/>
          <p:nvPr/>
        </p:nvSpPr>
        <p:spPr>
          <a:xfrm>
            <a:off x="547200" y="2314440"/>
            <a:ext cx="263160" cy="132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73"/>
              </a:lnSpc>
            </a:pPr>
            <a:r>
              <a:rPr b="0" lang="en-IN" sz="9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9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41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6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0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6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</p:txBody>
      </p:sp>
      <p:sp>
        <p:nvSpPr>
          <p:cNvPr id="593" name="CustomShape 10"/>
          <p:cNvSpPr/>
          <p:nvPr/>
        </p:nvSpPr>
        <p:spPr>
          <a:xfrm>
            <a:off x="867240" y="2594520"/>
            <a:ext cx="3427200" cy="82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Hello World</a:t>
            </a:r>
            <a:r>
              <a:rPr b="1" lang="en-IN" sz="1400" spc="9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CRUD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799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Primary </a:t>
            </a:r>
            <a:r>
              <a:rPr b="1" lang="en-IN" sz="1400" spc="-15" strike="noStrike">
                <a:solidFill>
                  <a:srgbClr val="000000"/>
                </a:solidFill>
                <a:latin typeface="DLHAQU+DejaVu Sans Bold"/>
                <a:ea typeface="DejaVu Sans"/>
              </a:rPr>
              <a:t>key</a:t>
            </a:r>
            <a:r>
              <a:rPr b="1" lang="en-IN" sz="1400" spc="7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generation strategy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791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More annotations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594" name="CustomShape 11"/>
          <p:cNvSpPr/>
          <p:nvPr/>
        </p:nvSpPr>
        <p:spPr>
          <a:xfrm>
            <a:off x="5335200" y="2923920"/>
            <a:ext cx="336960" cy="18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454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595" name="CustomShape 12"/>
          <p:cNvSpPr/>
          <p:nvPr/>
        </p:nvSpPr>
        <p:spPr>
          <a:xfrm>
            <a:off x="5678280" y="2908800"/>
            <a:ext cx="128520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Criteria API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596" name="CustomShape 13"/>
          <p:cNvSpPr/>
          <p:nvPr/>
        </p:nvSpPr>
        <p:spPr>
          <a:xfrm>
            <a:off x="4878000" y="3476520"/>
            <a:ext cx="3667680" cy="15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137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caching</a:t>
            </a:r>
            <a:endParaRPr b="0" lang="en-IN" sz="1600" spc="-1" strike="noStrike">
              <a:latin typeface="Arial"/>
            </a:endParaRPr>
          </a:p>
          <a:p>
            <a:pPr marL="457200">
              <a:lnSpc>
                <a:spcPts val="1860"/>
              </a:lnSpc>
              <a:spcBef>
                <a:spcPts val="320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26" strike="noStrike">
                <a:solidFill>
                  <a:srgbClr val="000000"/>
                </a:solidFill>
                <a:latin typeface="AJJWSF+DejaVu Sans"/>
                <a:ea typeface="DejaVu Sans"/>
              </a:rPr>
              <a:t>First</a:t>
            </a:r>
            <a:r>
              <a:rPr b="0" lang="en-IN" sz="1600" spc="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Level</a:t>
            </a:r>
            <a:endParaRPr b="0" lang="en-IN" sz="1600" spc="-1" strike="noStrike">
              <a:latin typeface="Arial"/>
            </a:endParaRPr>
          </a:p>
          <a:p>
            <a:pPr marL="457200">
              <a:lnSpc>
                <a:spcPts val="1860"/>
              </a:lnSpc>
              <a:spcBef>
                <a:spcPts val="320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Second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Level Cache</a:t>
            </a:r>
            <a:endParaRPr b="0" lang="en-IN" sz="1600" spc="-1" strike="noStrike">
              <a:latin typeface="Arial"/>
            </a:endParaRPr>
          </a:p>
          <a:p>
            <a:pPr marL="457200">
              <a:lnSpc>
                <a:spcPts val="1860"/>
              </a:lnSpc>
              <a:spcBef>
                <a:spcPts val="377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137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optimization</a:t>
            </a:r>
            <a:endParaRPr b="0" lang="en-IN" sz="1600" spc="-1" strike="noStrike">
              <a:latin typeface="Arial"/>
            </a:endParaRPr>
          </a:p>
          <a:p>
            <a:pPr marL="457200">
              <a:lnSpc>
                <a:spcPts val="1860"/>
              </a:lnSpc>
              <a:spcBef>
                <a:spcPts val="317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</a:t>
            </a:r>
            <a:r>
              <a:rPr b="1" lang="en-IN" sz="1600" spc="-12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Batch Processing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597" name="CustomShape 14"/>
          <p:cNvSpPr/>
          <p:nvPr/>
        </p:nvSpPr>
        <p:spPr>
          <a:xfrm>
            <a:off x="867240" y="3499920"/>
            <a:ext cx="2814480" cy="84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Object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life cycle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860"/>
              </a:lnSpc>
              <a:spcBef>
                <a:spcPts val="765"/>
              </a:spcBef>
            </a:pPr>
            <a:r>
              <a:rPr b="1" lang="en-IN" sz="1600" spc="-1" strike="noStrike">
                <a:solidFill>
                  <a:srgbClr val="ff0000"/>
                </a:solidFill>
                <a:latin typeface="DLHAQU+DejaVu Sans Bold"/>
                <a:ea typeface="DejaVu Sans"/>
              </a:rPr>
              <a:t>Hibernate</a:t>
            </a:r>
            <a:r>
              <a:rPr b="1" lang="en-IN" sz="1600" spc="-12" strike="noStrike">
                <a:solidFill>
                  <a:srgbClr val="ff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ff0000"/>
                </a:solidFill>
                <a:latin typeface="DLHAQU+DejaVu Sans Bold"/>
                <a:ea typeface="DejaVu Sans"/>
              </a:rPr>
              <a:t>Architecture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743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Relation 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598" name="CustomShape 15"/>
          <p:cNvSpPr/>
          <p:nvPr/>
        </p:nvSpPr>
        <p:spPr>
          <a:xfrm>
            <a:off x="547200" y="3854880"/>
            <a:ext cx="263160" cy="41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73"/>
              </a:lnSpc>
            </a:pPr>
            <a:r>
              <a:rPr b="0" lang="en-IN" sz="9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9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41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</p:txBody>
      </p:sp>
      <p:sp>
        <p:nvSpPr>
          <p:cNvPr id="599" name="CustomShape 16"/>
          <p:cNvSpPr/>
          <p:nvPr/>
        </p:nvSpPr>
        <p:spPr>
          <a:xfrm>
            <a:off x="1187280" y="4418280"/>
            <a:ext cx="235368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Many-to-one 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600" name="CustomShape 17"/>
          <p:cNvSpPr/>
          <p:nvPr/>
        </p:nvSpPr>
        <p:spPr>
          <a:xfrm>
            <a:off x="912960" y="445392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601" name="CustomShape 18"/>
          <p:cNvSpPr/>
          <p:nvPr/>
        </p:nvSpPr>
        <p:spPr>
          <a:xfrm>
            <a:off x="1187280" y="4700160"/>
            <a:ext cx="218340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one-to-one 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602" name="CustomShape 19"/>
          <p:cNvSpPr/>
          <p:nvPr/>
        </p:nvSpPr>
        <p:spPr>
          <a:xfrm>
            <a:off x="912960" y="473724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603" name="CustomShape 20"/>
          <p:cNvSpPr/>
          <p:nvPr/>
        </p:nvSpPr>
        <p:spPr>
          <a:xfrm>
            <a:off x="1187280" y="4983480"/>
            <a:ext cx="252504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Many-to-Many 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604" name="CustomShape 21"/>
          <p:cNvSpPr/>
          <p:nvPr/>
        </p:nvSpPr>
        <p:spPr>
          <a:xfrm>
            <a:off x="912960" y="502020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605" name="CustomShape 22"/>
          <p:cNvSpPr/>
          <p:nvPr/>
        </p:nvSpPr>
        <p:spPr>
          <a:xfrm>
            <a:off x="867240" y="5285520"/>
            <a:ext cx="260892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Inheritance in Hibernate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606" name="CustomShape 23"/>
          <p:cNvSpPr/>
          <p:nvPr/>
        </p:nvSpPr>
        <p:spPr>
          <a:xfrm>
            <a:off x="547200" y="5331240"/>
            <a:ext cx="248760" cy="9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763"/>
              </a:lnSpc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</p:txBody>
      </p:sp>
      <p:sp>
        <p:nvSpPr>
          <p:cNvPr id="607" name="CustomShape 24"/>
          <p:cNvSpPr/>
          <p:nvPr/>
        </p:nvSpPr>
        <p:spPr>
          <a:xfrm>
            <a:off x="1187280" y="5568840"/>
            <a:ext cx="229968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Single </a:t>
            </a:r>
            <a:r>
              <a:rPr b="1" lang="en-IN" sz="1400" spc="-35" strike="noStrike">
                <a:solidFill>
                  <a:srgbClr val="000000"/>
                </a:solidFill>
                <a:latin typeface="DLHAQU+DejaVu Sans Bold"/>
                <a:ea typeface="DejaVu Sans"/>
              </a:rPr>
              <a:t>Table</a:t>
            </a:r>
            <a:r>
              <a:rPr b="1" lang="en-IN" sz="1400" spc="26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Strategy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608" name="CustomShape 25"/>
          <p:cNvSpPr/>
          <p:nvPr/>
        </p:nvSpPr>
        <p:spPr>
          <a:xfrm>
            <a:off x="912960" y="560448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609" name="CustomShape 26"/>
          <p:cNvSpPr/>
          <p:nvPr/>
        </p:nvSpPr>
        <p:spPr>
          <a:xfrm>
            <a:off x="1187280" y="5852160"/>
            <a:ext cx="260280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35" strike="noStrike">
                <a:solidFill>
                  <a:srgbClr val="000000"/>
                </a:solidFill>
                <a:latin typeface="DLHAQU+DejaVu Sans Bold"/>
                <a:ea typeface="DejaVu Sans"/>
              </a:rPr>
              <a:t>Table</a:t>
            </a:r>
            <a:r>
              <a:rPr b="1" lang="en-IN" sz="1400" spc="26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Per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Class Strategy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610" name="CustomShape 27"/>
          <p:cNvSpPr/>
          <p:nvPr/>
        </p:nvSpPr>
        <p:spPr>
          <a:xfrm>
            <a:off x="912960" y="588780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611" name="CustomShape 28"/>
          <p:cNvSpPr/>
          <p:nvPr/>
        </p:nvSpPr>
        <p:spPr>
          <a:xfrm>
            <a:off x="1187280" y="6134040"/>
            <a:ext cx="17085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Joined Strategy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612" name="CustomShape 29"/>
          <p:cNvSpPr/>
          <p:nvPr/>
        </p:nvSpPr>
        <p:spPr>
          <a:xfrm>
            <a:off x="912960" y="617076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613" name="CustomShape 30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5" name="CustomShape 2"/>
          <p:cNvSpPr/>
          <p:nvPr/>
        </p:nvSpPr>
        <p:spPr>
          <a:xfrm>
            <a:off x="702360" y="428760"/>
            <a:ext cx="650304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12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4400" spc="-18" strike="noStrike">
                <a:solidFill>
                  <a:srgbClr val="775f55"/>
                </a:solidFill>
                <a:latin typeface="AJJWSF+DejaVu Sans"/>
                <a:ea typeface="DejaVu Sans"/>
              </a:rPr>
              <a:t>Architecture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616" name="CustomShape 3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8" name="CustomShape 2"/>
          <p:cNvSpPr/>
          <p:nvPr/>
        </p:nvSpPr>
        <p:spPr>
          <a:xfrm>
            <a:off x="702360" y="428760"/>
            <a:ext cx="441504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32" strike="noStrike">
                <a:solidFill>
                  <a:srgbClr val="775f55"/>
                </a:solidFill>
                <a:latin typeface="AJJWSF+DejaVu Sans"/>
                <a:ea typeface="DejaVu Sans"/>
              </a:rPr>
              <a:t>Core</a:t>
            </a:r>
            <a:r>
              <a:rPr b="0" lang="en-IN" sz="4400" spc="26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Interfaces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619" name="CustomShape 3"/>
          <p:cNvSpPr/>
          <p:nvPr/>
        </p:nvSpPr>
        <p:spPr>
          <a:xfrm>
            <a:off x="1022400" y="1671120"/>
            <a:ext cx="6213960" cy="42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376"/>
              </a:lnSpc>
            </a:pPr>
            <a:r>
              <a:rPr b="0" lang="en-IN" sz="29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Used to perform basic CRUD and</a:t>
            </a:r>
            <a:endParaRPr b="0" lang="en-IN" sz="2900" spc="-1" strike="noStrike">
              <a:latin typeface="Arial"/>
            </a:endParaRPr>
          </a:p>
        </p:txBody>
      </p:sp>
      <p:sp>
        <p:nvSpPr>
          <p:cNvPr id="620" name="CustomShape 4"/>
          <p:cNvSpPr/>
          <p:nvPr/>
        </p:nvSpPr>
        <p:spPr>
          <a:xfrm>
            <a:off x="703440" y="1765440"/>
            <a:ext cx="348120" cy="20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582"/>
              </a:lnSpc>
            </a:pPr>
            <a:r>
              <a:rPr b="0" lang="en-IN" sz="17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621" name="CustomShape 5"/>
          <p:cNvSpPr/>
          <p:nvPr/>
        </p:nvSpPr>
        <p:spPr>
          <a:xfrm>
            <a:off x="1022400" y="2112840"/>
            <a:ext cx="3859560" cy="42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376"/>
              </a:lnSpc>
            </a:pPr>
            <a:r>
              <a:rPr b="0" lang="en-IN" sz="29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querying operations</a:t>
            </a:r>
            <a:endParaRPr b="0" lang="en-IN" sz="2900" spc="-1" strike="noStrike">
              <a:latin typeface="Arial"/>
            </a:endParaRPr>
          </a:p>
        </p:txBody>
      </p:sp>
      <p:sp>
        <p:nvSpPr>
          <p:cNvPr id="622" name="CustomShape 6"/>
          <p:cNvSpPr/>
          <p:nvPr/>
        </p:nvSpPr>
        <p:spPr>
          <a:xfrm>
            <a:off x="1342440" y="2616480"/>
            <a:ext cx="1252080" cy="29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330"/>
              </a:lnSpc>
            </a:pPr>
            <a:r>
              <a:rPr b="1" lang="en-IN" sz="20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Session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623" name="CustomShape 7"/>
          <p:cNvSpPr/>
          <p:nvPr/>
        </p:nvSpPr>
        <p:spPr>
          <a:xfrm>
            <a:off x="1069200" y="2669400"/>
            <a:ext cx="224640" cy="16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273"/>
              </a:lnSpc>
            </a:pPr>
            <a:r>
              <a:rPr b="0" lang="en-IN" sz="14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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624" name="CustomShape 8"/>
          <p:cNvSpPr/>
          <p:nvPr/>
        </p:nvSpPr>
        <p:spPr>
          <a:xfrm>
            <a:off x="1342440" y="2991240"/>
            <a:ext cx="2334960" cy="29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330"/>
              </a:lnSpc>
            </a:pPr>
            <a:r>
              <a:rPr b="1" lang="en-IN" sz="20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SessionFactory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625" name="CustomShape 9"/>
          <p:cNvSpPr/>
          <p:nvPr/>
        </p:nvSpPr>
        <p:spPr>
          <a:xfrm>
            <a:off x="1069200" y="3043800"/>
            <a:ext cx="224640" cy="16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273"/>
              </a:lnSpc>
            </a:pPr>
            <a:r>
              <a:rPr b="0" lang="en-IN" sz="14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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626" name="CustomShape 10"/>
          <p:cNvSpPr/>
          <p:nvPr/>
        </p:nvSpPr>
        <p:spPr>
          <a:xfrm>
            <a:off x="1342440" y="3366000"/>
            <a:ext cx="2110320" cy="29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330"/>
              </a:lnSpc>
            </a:pPr>
            <a:r>
              <a:rPr b="1" lang="en-IN" sz="20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Conﬁguration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627" name="CustomShape 11"/>
          <p:cNvSpPr/>
          <p:nvPr/>
        </p:nvSpPr>
        <p:spPr>
          <a:xfrm>
            <a:off x="1069200" y="3418560"/>
            <a:ext cx="224640" cy="16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273"/>
              </a:lnSpc>
            </a:pPr>
            <a:r>
              <a:rPr b="0" lang="en-IN" sz="14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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628" name="CustomShape 12"/>
          <p:cNvSpPr/>
          <p:nvPr/>
        </p:nvSpPr>
        <p:spPr>
          <a:xfrm>
            <a:off x="1342440" y="3740400"/>
            <a:ext cx="3197880" cy="29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330"/>
              </a:lnSpc>
            </a:pPr>
            <a:r>
              <a:rPr b="1" lang="en-IN" sz="2000" spc="-18" strike="noStrike">
                <a:solidFill>
                  <a:srgbClr val="000000"/>
                </a:solidFill>
                <a:latin typeface="DLHAQU+DejaVu Sans Bold"/>
                <a:ea typeface="DejaVu Sans"/>
              </a:rPr>
              <a:t>Transaction</a:t>
            </a:r>
            <a:r>
              <a:rPr b="1" lang="en-IN" sz="2000" spc="7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20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interface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629" name="CustomShape 13"/>
          <p:cNvSpPr/>
          <p:nvPr/>
        </p:nvSpPr>
        <p:spPr>
          <a:xfrm>
            <a:off x="1069200" y="3793320"/>
            <a:ext cx="224640" cy="16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273"/>
              </a:lnSpc>
            </a:pPr>
            <a:r>
              <a:rPr b="0" lang="en-IN" sz="14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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630" name="CustomShape 14"/>
          <p:cNvSpPr/>
          <p:nvPr/>
        </p:nvSpPr>
        <p:spPr>
          <a:xfrm>
            <a:off x="1342440" y="4116600"/>
            <a:ext cx="1011600" cy="29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330"/>
              </a:lnSpc>
            </a:pPr>
            <a:r>
              <a:rPr b="1" lang="en-IN" sz="20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Query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631" name="CustomShape 15"/>
          <p:cNvSpPr/>
          <p:nvPr/>
        </p:nvSpPr>
        <p:spPr>
          <a:xfrm>
            <a:off x="1069200" y="4167720"/>
            <a:ext cx="224640" cy="16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273"/>
              </a:lnSpc>
            </a:pPr>
            <a:r>
              <a:rPr b="0" lang="en-IN" sz="14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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632" name="CustomShape 16"/>
          <p:cNvSpPr/>
          <p:nvPr/>
        </p:nvSpPr>
        <p:spPr>
          <a:xfrm>
            <a:off x="1342440" y="4491000"/>
            <a:ext cx="1228320" cy="29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330"/>
              </a:lnSpc>
            </a:pPr>
            <a:r>
              <a:rPr b="1" lang="en-IN" sz="20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Criteria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633" name="CustomShape 17"/>
          <p:cNvSpPr/>
          <p:nvPr/>
        </p:nvSpPr>
        <p:spPr>
          <a:xfrm>
            <a:off x="1069200" y="4543920"/>
            <a:ext cx="224640" cy="16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273"/>
              </a:lnSpc>
            </a:pPr>
            <a:r>
              <a:rPr b="0" lang="en-IN" sz="14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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634" name="CustomShape 18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6" name="CustomShape 2"/>
          <p:cNvSpPr/>
          <p:nvPr/>
        </p:nvSpPr>
        <p:spPr>
          <a:xfrm>
            <a:off x="702360" y="428760"/>
            <a:ext cx="437544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29" strike="noStrike">
                <a:solidFill>
                  <a:srgbClr val="775f55"/>
                </a:solidFill>
                <a:latin typeface="AJJWSF+DejaVu Sans"/>
                <a:ea typeface="DejaVu Sans"/>
              </a:rPr>
              <a:t>SessionFactory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637" name="CustomShape 3"/>
          <p:cNvSpPr/>
          <p:nvPr/>
        </p:nvSpPr>
        <p:spPr>
          <a:xfrm>
            <a:off x="906840" y="1662840"/>
            <a:ext cx="6018840" cy="27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154"/>
              </a:lnSpc>
            </a:pPr>
            <a:r>
              <a:rPr b="0" lang="en-IN" sz="18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The application obtains</a:t>
            </a:r>
            <a:r>
              <a:rPr b="0" lang="en-IN" sz="1850" spc="2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1" lang="en-IN" sz="1850" spc="-1" strike="noStrike">
                <a:solidFill>
                  <a:srgbClr val="000000"/>
                </a:solidFill>
                <a:latin typeface="TUIKIA+Liberation Mono Bold"/>
                <a:ea typeface="DejaVu Sans"/>
              </a:rPr>
              <a:t>Session</a:t>
            </a:r>
            <a:r>
              <a:rPr b="1" lang="en-IN" sz="1850" spc="123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8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instances from</a:t>
            </a:r>
            <a:r>
              <a:rPr b="0" lang="en-IN" sz="18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</a:t>
            </a:r>
            <a:endParaRPr b="0" lang="en-IN" sz="1850" spc="-1" strike="noStrike">
              <a:latin typeface="Arial"/>
            </a:endParaRPr>
          </a:p>
        </p:txBody>
      </p:sp>
      <p:sp>
        <p:nvSpPr>
          <p:cNvPr id="638" name="CustomShape 4"/>
          <p:cNvSpPr/>
          <p:nvPr/>
        </p:nvSpPr>
        <p:spPr>
          <a:xfrm>
            <a:off x="702360" y="1722960"/>
            <a:ext cx="275760" cy="12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998"/>
              </a:lnSpc>
            </a:pPr>
            <a:r>
              <a:rPr b="0" lang="en-IN" sz="11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639" name="CustomShape 5"/>
          <p:cNvSpPr/>
          <p:nvPr/>
        </p:nvSpPr>
        <p:spPr>
          <a:xfrm>
            <a:off x="906840" y="1945800"/>
            <a:ext cx="3262680" cy="27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154"/>
              </a:lnSpc>
            </a:pPr>
            <a:r>
              <a:rPr b="1" lang="en-IN" sz="1850" spc="-1" strike="noStrike">
                <a:solidFill>
                  <a:srgbClr val="000000"/>
                </a:solidFill>
                <a:latin typeface="TUIKIA+Liberation Mono Bold"/>
                <a:ea typeface="DejaVu Sans"/>
              </a:rPr>
              <a:t>SessionFactory</a:t>
            </a:r>
            <a:r>
              <a:rPr b="1" lang="en-IN" sz="1850" spc="128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8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interface</a:t>
            </a:r>
            <a:endParaRPr b="0" lang="en-IN" sz="1850" spc="-1" strike="noStrike">
              <a:latin typeface="Arial"/>
            </a:endParaRPr>
          </a:p>
        </p:txBody>
      </p:sp>
      <p:sp>
        <p:nvSpPr>
          <p:cNvPr id="640" name="CustomShape 6"/>
          <p:cNvSpPr/>
          <p:nvPr/>
        </p:nvSpPr>
        <p:spPr>
          <a:xfrm>
            <a:off x="906840" y="2284920"/>
            <a:ext cx="7169040" cy="27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154"/>
              </a:lnSpc>
            </a:pPr>
            <a:r>
              <a:rPr b="0" lang="en-IN" sz="18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The SessionFactory</a:t>
            </a:r>
            <a:r>
              <a:rPr b="0" lang="en-IN" sz="18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is created from</a:t>
            </a:r>
            <a:r>
              <a:rPr b="0" lang="en-IN" sz="1850" spc="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an conﬁguration object.</a:t>
            </a:r>
            <a:endParaRPr b="0" lang="en-IN" sz="1850" spc="-1" strike="noStrike">
              <a:latin typeface="Arial"/>
            </a:endParaRPr>
          </a:p>
        </p:txBody>
      </p:sp>
      <p:sp>
        <p:nvSpPr>
          <p:cNvPr id="641" name="CustomShape 7"/>
          <p:cNvSpPr/>
          <p:nvPr/>
        </p:nvSpPr>
        <p:spPr>
          <a:xfrm>
            <a:off x="702360" y="2346480"/>
            <a:ext cx="275760" cy="12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998"/>
              </a:lnSpc>
            </a:pPr>
            <a:r>
              <a:rPr b="0" lang="en-IN" sz="11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642" name="CustomShape 8"/>
          <p:cNvSpPr/>
          <p:nvPr/>
        </p:nvSpPr>
        <p:spPr>
          <a:xfrm>
            <a:off x="906840" y="3304800"/>
            <a:ext cx="6267240" cy="27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154"/>
              </a:lnSpc>
            </a:pPr>
            <a:r>
              <a:rPr b="0" lang="en-IN" sz="18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The SessionFactory</a:t>
            </a:r>
            <a:r>
              <a:rPr b="0" lang="en-IN" sz="18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is an expensive object</a:t>
            </a:r>
            <a:r>
              <a:rPr b="0" lang="en-IN" sz="18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to create</a:t>
            </a:r>
            <a:endParaRPr b="0" lang="en-IN" sz="1850" spc="-1" strike="noStrike">
              <a:latin typeface="Arial"/>
            </a:endParaRPr>
          </a:p>
        </p:txBody>
      </p:sp>
      <p:sp>
        <p:nvSpPr>
          <p:cNvPr id="643" name="CustomShape 9"/>
          <p:cNvSpPr/>
          <p:nvPr/>
        </p:nvSpPr>
        <p:spPr>
          <a:xfrm>
            <a:off x="702360" y="3365280"/>
            <a:ext cx="275760" cy="12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998"/>
              </a:lnSpc>
            </a:pPr>
            <a:r>
              <a:rPr b="0" lang="en-IN" sz="11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644" name="CustomShape 10"/>
          <p:cNvSpPr/>
          <p:nvPr/>
        </p:nvSpPr>
        <p:spPr>
          <a:xfrm>
            <a:off x="906840" y="3645360"/>
            <a:ext cx="5309280" cy="27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154"/>
              </a:lnSpc>
            </a:pPr>
            <a:r>
              <a:rPr b="0" lang="en-IN" sz="18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It</a:t>
            </a:r>
            <a:r>
              <a:rPr b="0" lang="en-IN" sz="18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too</a:t>
            </a:r>
            <a:r>
              <a:rPr b="0" lang="en-IN" sz="18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is created</a:t>
            </a:r>
            <a:r>
              <a:rPr b="0" lang="en-IN" sz="18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at application start-up</a:t>
            </a:r>
            <a:r>
              <a:rPr b="0" lang="en-IN" sz="18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time</a:t>
            </a:r>
            <a:endParaRPr b="0" lang="en-IN" sz="1850" spc="-1" strike="noStrike">
              <a:latin typeface="Arial"/>
            </a:endParaRPr>
          </a:p>
        </p:txBody>
      </p:sp>
      <p:sp>
        <p:nvSpPr>
          <p:cNvPr id="645" name="CustomShape 11"/>
          <p:cNvSpPr/>
          <p:nvPr/>
        </p:nvSpPr>
        <p:spPr>
          <a:xfrm>
            <a:off x="702360" y="3705480"/>
            <a:ext cx="275760" cy="12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998"/>
              </a:lnSpc>
            </a:pPr>
            <a:r>
              <a:rPr b="0" lang="en-IN" sz="11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646" name="CustomShape 12"/>
          <p:cNvSpPr/>
          <p:nvPr/>
        </p:nvSpPr>
        <p:spPr>
          <a:xfrm>
            <a:off x="1112400" y="3971160"/>
            <a:ext cx="5350680" cy="24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933"/>
              </a:lnSpc>
            </a:pP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It</a:t>
            </a:r>
            <a:r>
              <a:rPr b="0" lang="en-IN" sz="16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should 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be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created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once and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kept</a:t>
            </a:r>
            <a:r>
              <a:rPr b="0" lang="en-IN" sz="16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for 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latter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use.</a:t>
            </a:r>
            <a:endParaRPr b="0" lang="en-IN" sz="1650" spc="-1" strike="noStrike">
              <a:latin typeface="Arial"/>
            </a:endParaRPr>
          </a:p>
        </p:txBody>
      </p:sp>
      <p:sp>
        <p:nvSpPr>
          <p:cNvPr id="647" name="CustomShape 13"/>
          <p:cNvSpPr/>
          <p:nvPr/>
        </p:nvSpPr>
        <p:spPr>
          <a:xfrm>
            <a:off x="937440" y="4015800"/>
            <a:ext cx="210960" cy="13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035"/>
              </a:lnSpc>
            </a:pPr>
            <a:r>
              <a:rPr b="0" lang="en-IN" sz="115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</a:t>
            </a:r>
            <a:endParaRPr b="0" lang="en-IN" sz="1150" spc="-1" strike="noStrike">
              <a:latin typeface="Arial"/>
            </a:endParaRPr>
          </a:p>
        </p:txBody>
      </p:sp>
      <p:sp>
        <p:nvSpPr>
          <p:cNvPr id="648" name="CustomShape 14"/>
          <p:cNvSpPr/>
          <p:nvPr/>
        </p:nvSpPr>
        <p:spPr>
          <a:xfrm>
            <a:off x="1112400" y="4269600"/>
            <a:ext cx="7596360" cy="24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933"/>
              </a:lnSpc>
            </a:pP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The SessionFactory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object 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is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used by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all the</a:t>
            </a:r>
            <a:r>
              <a:rPr b="0" lang="en-IN" sz="1650" spc="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threads of an</a:t>
            </a:r>
            <a:r>
              <a:rPr b="0" lang="en-IN" sz="1650" spc="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applications</a:t>
            </a:r>
            <a:endParaRPr b="0" lang="en-IN" sz="1650" spc="-1" strike="noStrike">
              <a:latin typeface="Arial"/>
            </a:endParaRPr>
          </a:p>
        </p:txBody>
      </p:sp>
      <p:sp>
        <p:nvSpPr>
          <p:cNvPr id="649" name="CustomShape 15"/>
          <p:cNvSpPr/>
          <p:nvPr/>
        </p:nvSpPr>
        <p:spPr>
          <a:xfrm>
            <a:off x="937440" y="4314240"/>
            <a:ext cx="210960" cy="13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035"/>
              </a:lnSpc>
            </a:pPr>
            <a:r>
              <a:rPr b="0" lang="en-IN" sz="115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</a:t>
            </a:r>
            <a:endParaRPr b="0" lang="en-IN" sz="1150" spc="-1" strike="noStrike">
              <a:latin typeface="Arial"/>
            </a:endParaRPr>
          </a:p>
        </p:txBody>
      </p:sp>
      <p:sp>
        <p:nvSpPr>
          <p:cNvPr id="650" name="CustomShape 16"/>
          <p:cNvSpPr/>
          <p:nvPr/>
        </p:nvSpPr>
        <p:spPr>
          <a:xfrm>
            <a:off x="1112400" y="4568040"/>
            <a:ext cx="2521800" cy="24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933"/>
              </a:lnSpc>
            </a:pP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it</a:t>
            </a:r>
            <a:r>
              <a:rPr b="0" lang="en-IN" sz="16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is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thread safe</a:t>
            </a:r>
            <a:r>
              <a:rPr b="0" lang="en-IN" sz="16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object</a:t>
            </a:r>
            <a:endParaRPr b="0" lang="en-IN" sz="1650" spc="-1" strike="noStrike">
              <a:latin typeface="Arial"/>
            </a:endParaRPr>
          </a:p>
        </p:txBody>
      </p:sp>
      <p:sp>
        <p:nvSpPr>
          <p:cNvPr id="651" name="CustomShape 17"/>
          <p:cNvSpPr/>
          <p:nvPr/>
        </p:nvSpPr>
        <p:spPr>
          <a:xfrm>
            <a:off x="937440" y="4612680"/>
            <a:ext cx="210960" cy="13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035"/>
              </a:lnSpc>
            </a:pPr>
            <a:r>
              <a:rPr b="0" lang="en-IN" sz="115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</a:t>
            </a:r>
            <a:endParaRPr b="0" lang="en-IN" sz="1150" spc="-1" strike="noStrike">
              <a:latin typeface="Arial"/>
            </a:endParaRPr>
          </a:p>
        </p:txBody>
      </p:sp>
      <p:sp>
        <p:nvSpPr>
          <p:cNvPr id="652" name="CustomShape 18"/>
          <p:cNvSpPr/>
          <p:nvPr/>
        </p:nvSpPr>
        <p:spPr>
          <a:xfrm>
            <a:off x="1112400" y="4866480"/>
            <a:ext cx="7528320" cy="24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933"/>
              </a:lnSpc>
            </a:pP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one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SessionFactory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object 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is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created </a:t>
            </a:r>
            <a:r>
              <a:rPr b="0" lang="en-IN" sz="16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per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database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(where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connecting</a:t>
            </a:r>
            <a:endParaRPr b="0" lang="en-IN" sz="1650" spc="-1" strike="noStrike">
              <a:latin typeface="Arial"/>
            </a:endParaRPr>
          </a:p>
        </p:txBody>
      </p:sp>
      <p:sp>
        <p:nvSpPr>
          <p:cNvPr id="653" name="CustomShape 19"/>
          <p:cNvSpPr/>
          <p:nvPr/>
        </p:nvSpPr>
        <p:spPr>
          <a:xfrm>
            <a:off x="937440" y="4911120"/>
            <a:ext cx="210960" cy="13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035"/>
              </a:lnSpc>
            </a:pPr>
            <a:r>
              <a:rPr b="0" lang="en-IN" sz="115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</a:t>
            </a:r>
            <a:endParaRPr b="0" lang="en-IN" sz="1150" spc="-1" strike="noStrike">
              <a:latin typeface="Arial"/>
            </a:endParaRPr>
          </a:p>
        </p:txBody>
      </p:sp>
      <p:sp>
        <p:nvSpPr>
          <p:cNvPr id="654" name="CustomShape 20"/>
          <p:cNvSpPr/>
          <p:nvPr/>
        </p:nvSpPr>
        <p:spPr>
          <a:xfrm>
            <a:off x="1112400" y="5120280"/>
            <a:ext cx="2338920" cy="24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933"/>
              </a:lnSpc>
            </a:pP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to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multiple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sessions)</a:t>
            </a:r>
            <a:endParaRPr b="0" lang="en-IN" sz="1650" spc="-1" strike="noStrike">
              <a:latin typeface="Arial"/>
            </a:endParaRPr>
          </a:p>
        </p:txBody>
      </p:sp>
      <p:sp>
        <p:nvSpPr>
          <p:cNvPr id="655" name="CustomShape 21"/>
          <p:cNvSpPr/>
          <p:nvPr/>
        </p:nvSpPr>
        <p:spPr>
          <a:xfrm>
            <a:off x="906840" y="5772600"/>
            <a:ext cx="6404400" cy="27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154"/>
              </a:lnSpc>
            </a:pPr>
            <a:r>
              <a:rPr b="0" lang="en-IN" sz="18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The SessionFactory</a:t>
            </a:r>
            <a:r>
              <a:rPr b="0" lang="en-IN" sz="18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is used to create Session Objects</a:t>
            </a:r>
            <a:endParaRPr b="0" lang="en-IN" sz="1850" spc="-1" strike="noStrike">
              <a:latin typeface="Arial"/>
            </a:endParaRPr>
          </a:p>
        </p:txBody>
      </p:sp>
      <p:sp>
        <p:nvSpPr>
          <p:cNvPr id="656" name="CustomShape 22"/>
          <p:cNvSpPr/>
          <p:nvPr/>
        </p:nvSpPr>
        <p:spPr>
          <a:xfrm>
            <a:off x="702360" y="5832720"/>
            <a:ext cx="275760" cy="12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998"/>
              </a:lnSpc>
            </a:pPr>
            <a:r>
              <a:rPr b="0" lang="en-IN" sz="11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657" name="CustomShape 23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9" name="CustomShape 2"/>
          <p:cNvSpPr/>
          <p:nvPr/>
        </p:nvSpPr>
        <p:spPr>
          <a:xfrm>
            <a:off x="702360" y="428760"/>
            <a:ext cx="228312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Session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660" name="CustomShape 3"/>
          <p:cNvSpPr/>
          <p:nvPr/>
        </p:nvSpPr>
        <p:spPr>
          <a:xfrm>
            <a:off x="912960" y="1663200"/>
            <a:ext cx="7522560" cy="28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225"/>
              </a:lnSpc>
            </a:pPr>
            <a:r>
              <a:rPr b="0" lang="en-IN" sz="19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The Session</a:t>
            </a:r>
            <a:r>
              <a:rPr b="0" lang="en-IN" sz="190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9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object is</a:t>
            </a:r>
            <a:r>
              <a:rPr b="0" lang="en-IN" sz="1900" spc="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9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created</a:t>
            </a:r>
            <a:r>
              <a:rPr b="0" lang="en-IN" sz="19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9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from</a:t>
            </a:r>
            <a:r>
              <a:rPr b="0" lang="en-IN" sz="1900" spc="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9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the </a:t>
            </a:r>
            <a:r>
              <a:rPr b="0" lang="en-IN" sz="19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SessionFactory</a:t>
            </a:r>
            <a:r>
              <a:rPr b="0" lang="en-IN" sz="1900" spc="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9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object</a:t>
            </a:r>
            <a:endParaRPr b="0" lang="en-IN" sz="1900" spc="-1" strike="noStrike">
              <a:latin typeface="Arial"/>
            </a:endParaRPr>
          </a:p>
        </p:txBody>
      </p:sp>
      <p:sp>
        <p:nvSpPr>
          <p:cNvPr id="661" name="CustomShape 4"/>
          <p:cNvSpPr/>
          <p:nvPr/>
        </p:nvSpPr>
        <p:spPr>
          <a:xfrm>
            <a:off x="702360" y="1725120"/>
            <a:ext cx="279360" cy="13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029"/>
              </a:lnSpc>
            </a:pPr>
            <a:r>
              <a:rPr b="0" lang="en-IN" sz="11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150" spc="-1" strike="noStrike">
              <a:latin typeface="Arial"/>
            </a:endParaRPr>
          </a:p>
        </p:txBody>
      </p:sp>
      <p:sp>
        <p:nvSpPr>
          <p:cNvPr id="662" name="CustomShape 5"/>
          <p:cNvSpPr/>
          <p:nvPr/>
        </p:nvSpPr>
        <p:spPr>
          <a:xfrm>
            <a:off x="1305720" y="2692080"/>
            <a:ext cx="5725800" cy="22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769"/>
              </a:lnSpc>
            </a:pPr>
            <a:r>
              <a:rPr b="0" lang="en-IN" sz="15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</a:t>
            </a:r>
            <a:r>
              <a:rPr b="0" lang="en-IN" sz="1500" spc="18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5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Session</a:t>
            </a:r>
            <a:r>
              <a:rPr b="0" lang="en-IN" sz="15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5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object</a:t>
            </a:r>
            <a:r>
              <a:rPr b="0" lang="en-IN" sz="15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is </a:t>
            </a:r>
            <a:r>
              <a:rPr b="0" lang="en-IN" sz="15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lightweight</a:t>
            </a:r>
            <a:r>
              <a:rPr b="0" lang="en-IN" sz="15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50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and</a:t>
            </a:r>
            <a:r>
              <a:rPr b="0" lang="en-IN" sz="15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inexpensive</a:t>
            </a:r>
            <a:r>
              <a:rPr b="0" lang="en-IN" sz="15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to</a:t>
            </a:r>
            <a:r>
              <a:rPr b="0" lang="en-IN" sz="15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create.</a:t>
            </a:r>
            <a:endParaRPr b="0" lang="en-IN" sz="1500" spc="-1" strike="noStrike">
              <a:latin typeface="Arial"/>
            </a:endParaRPr>
          </a:p>
        </p:txBody>
      </p:sp>
      <p:sp>
        <p:nvSpPr>
          <p:cNvPr id="663" name="CustomShape 6"/>
          <p:cNvSpPr/>
          <p:nvPr/>
        </p:nvSpPr>
        <p:spPr>
          <a:xfrm>
            <a:off x="1155600" y="2728440"/>
            <a:ext cx="261000" cy="13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029"/>
              </a:lnSpc>
            </a:pPr>
            <a:r>
              <a:rPr b="0" lang="en-IN" sz="11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</a:t>
            </a:r>
            <a:endParaRPr b="0" lang="en-IN" sz="1150" spc="-1" strike="noStrike">
              <a:latin typeface="Arial"/>
            </a:endParaRPr>
          </a:p>
        </p:txBody>
      </p:sp>
      <p:sp>
        <p:nvSpPr>
          <p:cNvPr id="664" name="CustomShape 7"/>
          <p:cNvSpPr/>
          <p:nvPr/>
        </p:nvSpPr>
        <p:spPr>
          <a:xfrm>
            <a:off x="1305720" y="2966400"/>
            <a:ext cx="7061040" cy="22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769"/>
              </a:lnSpc>
            </a:pPr>
            <a:r>
              <a:rPr b="0" lang="en-IN" sz="15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Session</a:t>
            </a:r>
            <a:r>
              <a:rPr b="0" lang="en-IN" sz="15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5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object</a:t>
            </a:r>
            <a:r>
              <a:rPr b="0" lang="en-IN" sz="15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provides </a:t>
            </a:r>
            <a:r>
              <a:rPr b="0" lang="en-IN" sz="15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the</a:t>
            </a:r>
            <a:r>
              <a:rPr b="0" lang="en-IN" sz="15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5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main</a:t>
            </a:r>
            <a:r>
              <a:rPr b="0" lang="en-IN" sz="15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5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interface</a:t>
            </a:r>
            <a:r>
              <a:rPr b="0" lang="en-IN" sz="15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to</a:t>
            </a:r>
            <a:r>
              <a:rPr b="0" lang="en-IN" sz="1500" spc="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5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accomplish</a:t>
            </a:r>
            <a:r>
              <a:rPr b="0" lang="en-IN" sz="15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5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work with</a:t>
            </a:r>
            <a:r>
              <a:rPr b="0" lang="en-IN" sz="15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5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the</a:t>
            </a:r>
            <a:endParaRPr b="0" lang="en-IN" sz="1500" spc="-1" strike="noStrike">
              <a:latin typeface="Arial"/>
            </a:endParaRPr>
          </a:p>
        </p:txBody>
      </p:sp>
      <p:sp>
        <p:nvSpPr>
          <p:cNvPr id="665" name="CustomShape 8"/>
          <p:cNvSpPr/>
          <p:nvPr/>
        </p:nvSpPr>
        <p:spPr>
          <a:xfrm>
            <a:off x="1155600" y="3001680"/>
            <a:ext cx="261000" cy="13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029"/>
              </a:lnSpc>
            </a:pPr>
            <a:r>
              <a:rPr b="0" lang="en-IN" sz="11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</a:t>
            </a:r>
            <a:endParaRPr b="0" lang="en-IN" sz="1150" spc="-1" strike="noStrike">
              <a:latin typeface="Arial"/>
            </a:endParaRPr>
          </a:p>
        </p:txBody>
      </p:sp>
      <p:sp>
        <p:nvSpPr>
          <p:cNvPr id="666" name="CustomShape 9"/>
          <p:cNvSpPr/>
          <p:nvPr/>
        </p:nvSpPr>
        <p:spPr>
          <a:xfrm>
            <a:off x="1305720" y="3197520"/>
            <a:ext cx="1049760" cy="22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769"/>
              </a:lnSpc>
            </a:pPr>
            <a:r>
              <a:rPr b="0" lang="en-IN" sz="150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database</a:t>
            </a:r>
            <a:endParaRPr b="0" lang="en-IN" sz="1500" spc="-1" strike="noStrike">
              <a:latin typeface="Arial"/>
            </a:endParaRPr>
          </a:p>
        </p:txBody>
      </p:sp>
      <p:sp>
        <p:nvSpPr>
          <p:cNvPr id="667" name="CustomShape 10"/>
          <p:cNvSpPr/>
          <p:nvPr/>
        </p:nvSpPr>
        <p:spPr>
          <a:xfrm>
            <a:off x="1305720" y="3470760"/>
            <a:ext cx="7325280" cy="22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769"/>
              </a:lnSpc>
            </a:pPr>
            <a:r>
              <a:rPr b="0" lang="en-IN" sz="150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Does</a:t>
            </a:r>
            <a:r>
              <a:rPr b="0" lang="en-IN" sz="15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the </a:t>
            </a:r>
            <a:r>
              <a:rPr b="0" lang="en-IN" sz="150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work</a:t>
            </a:r>
            <a:r>
              <a:rPr b="0" lang="en-IN" sz="15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5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of</a:t>
            </a:r>
            <a:r>
              <a:rPr b="0" lang="en-IN" sz="15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5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getting</a:t>
            </a:r>
            <a:r>
              <a:rPr b="0" lang="en-IN" sz="15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a</a:t>
            </a:r>
            <a:r>
              <a:rPr b="0" lang="en-IN" sz="1500" spc="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5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physical</a:t>
            </a:r>
            <a:r>
              <a:rPr b="0" lang="en-IN" sz="15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5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connection</a:t>
            </a:r>
            <a:r>
              <a:rPr b="0" lang="en-IN" sz="15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5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to</a:t>
            </a:r>
            <a:r>
              <a:rPr b="0" lang="en-IN" sz="15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5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the</a:t>
            </a:r>
            <a:r>
              <a:rPr b="0" lang="en-IN" sz="15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50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database</a:t>
            </a:r>
            <a:r>
              <a:rPr b="0" lang="en-IN" sz="15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5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(hopefully</a:t>
            </a:r>
            <a:endParaRPr b="0" lang="en-IN" sz="1500" spc="-1" strike="noStrike">
              <a:latin typeface="Arial"/>
            </a:endParaRPr>
          </a:p>
        </p:txBody>
      </p:sp>
      <p:sp>
        <p:nvSpPr>
          <p:cNvPr id="668" name="CustomShape 11"/>
          <p:cNvSpPr/>
          <p:nvPr/>
        </p:nvSpPr>
        <p:spPr>
          <a:xfrm>
            <a:off x="1155600" y="3505680"/>
            <a:ext cx="261000" cy="13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029"/>
              </a:lnSpc>
            </a:pPr>
            <a:r>
              <a:rPr b="0" lang="en-IN" sz="11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</a:t>
            </a:r>
            <a:endParaRPr b="0" lang="en-IN" sz="1150" spc="-1" strike="noStrike">
              <a:latin typeface="Arial"/>
            </a:endParaRPr>
          </a:p>
        </p:txBody>
      </p:sp>
      <p:sp>
        <p:nvSpPr>
          <p:cNvPr id="669" name="CustomShape 12"/>
          <p:cNvSpPr/>
          <p:nvPr/>
        </p:nvSpPr>
        <p:spPr>
          <a:xfrm>
            <a:off x="1305720" y="3701880"/>
            <a:ext cx="2456280" cy="22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769"/>
              </a:lnSpc>
            </a:pPr>
            <a:r>
              <a:rPr b="0" lang="en-IN" sz="15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from</a:t>
            </a:r>
            <a:r>
              <a:rPr b="0" lang="en-IN" sz="1500" spc="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5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</a:t>
            </a:r>
            <a:r>
              <a:rPr b="0" lang="en-IN" sz="1500" spc="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5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connection</a:t>
            </a:r>
            <a:r>
              <a:rPr b="0" lang="en-IN" sz="15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5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pool)</a:t>
            </a:r>
            <a:endParaRPr b="0" lang="en-IN" sz="1500" spc="-1" strike="noStrike">
              <a:latin typeface="Arial"/>
            </a:endParaRPr>
          </a:p>
        </p:txBody>
      </p:sp>
      <p:sp>
        <p:nvSpPr>
          <p:cNvPr id="670" name="CustomShape 13"/>
          <p:cNvSpPr/>
          <p:nvPr/>
        </p:nvSpPr>
        <p:spPr>
          <a:xfrm>
            <a:off x="1305720" y="3974760"/>
            <a:ext cx="3557520" cy="22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769"/>
              </a:lnSpc>
            </a:pPr>
            <a:r>
              <a:rPr b="0" lang="en-IN" sz="15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Session</a:t>
            </a:r>
            <a:r>
              <a:rPr b="0" lang="en-IN" sz="15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5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objects</a:t>
            </a:r>
            <a:r>
              <a:rPr b="0" lang="en-IN" sz="15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are</a:t>
            </a:r>
            <a:r>
              <a:rPr b="0" lang="en-IN" sz="1500" spc="2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50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not</a:t>
            </a:r>
            <a:r>
              <a:rPr b="0" lang="en-IN" sz="15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thread</a:t>
            </a:r>
            <a:r>
              <a:rPr b="0" lang="en-IN" sz="150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5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safe</a:t>
            </a:r>
            <a:endParaRPr b="0" lang="en-IN" sz="1500" spc="-1" strike="noStrike">
              <a:latin typeface="Arial"/>
            </a:endParaRPr>
          </a:p>
        </p:txBody>
      </p:sp>
      <p:sp>
        <p:nvSpPr>
          <p:cNvPr id="671" name="CustomShape 14"/>
          <p:cNvSpPr/>
          <p:nvPr/>
        </p:nvSpPr>
        <p:spPr>
          <a:xfrm>
            <a:off x="1155600" y="4011120"/>
            <a:ext cx="261000" cy="13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029"/>
              </a:lnSpc>
            </a:pPr>
            <a:r>
              <a:rPr b="0" lang="en-IN" sz="11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</a:t>
            </a:r>
            <a:endParaRPr b="0" lang="en-IN" sz="1150" spc="-1" strike="noStrike">
              <a:latin typeface="Arial"/>
            </a:endParaRPr>
          </a:p>
        </p:txBody>
      </p:sp>
      <p:sp>
        <p:nvSpPr>
          <p:cNvPr id="672" name="CustomShape 15"/>
          <p:cNvSpPr/>
          <p:nvPr/>
        </p:nvSpPr>
        <p:spPr>
          <a:xfrm>
            <a:off x="1305720" y="4249080"/>
            <a:ext cx="5536440" cy="22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769"/>
              </a:lnSpc>
            </a:pPr>
            <a:r>
              <a:rPr b="0" lang="en-IN" sz="15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Session</a:t>
            </a:r>
            <a:r>
              <a:rPr b="0" lang="en-IN" sz="15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5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objects</a:t>
            </a:r>
            <a:r>
              <a:rPr b="0" lang="en-IN" sz="15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5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should</a:t>
            </a:r>
            <a:r>
              <a:rPr b="0" lang="en-IN" sz="15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50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not</a:t>
            </a:r>
            <a:r>
              <a:rPr b="0" lang="en-IN" sz="15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50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be</a:t>
            </a:r>
            <a:r>
              <a:rPr b="0" lang="en-IN" sz="15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kept</a:t>
            </a:r>
            <a:r>
              <a:rPr b="0" lang="en-IN" sz="150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open</a:t>
            </a:r>
            <a:r>
              <a:rPr b="0" lang="en-IN" sz="15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50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for</a:t>
            </a:r>
            <a:r>
              <a:rPr b="0" lang="en-IN" sz="15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a</a:t>
            </a:r>
            <a:r>
              <a:rPr b="0" lang="en-IN" sz="1500" spc="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5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long</a:t>
            </a:r>
            <a:r>
              <a:rPr b="0" lang="en-IN" sz="1500" spc="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5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time</a:t>
            </a:r>
            <a:endParaRPr b="0" lang="en-IN" sz="1500" spc="-1" strike="noStrike">
              <a:latin typeface="Arial"/>
            </a:endParaRPr>
          </a:p>
        </p:txBody>
      </p:sp>
      <p:sp>
        <p:nvSpPr>
          <p:cNvPr id="673" name="CustomShape 16"/>
          <p:cNvSpPr/>
          <p:nvPr/>
        </p:nvSpPr>
        <p:spPr>
          <a:xfrm>
            <a:off x="1155600" y="4284360"/>
            <a:ext cx="261000" cy="13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029"/>
              </a:lnSpc>
            </a:pPr>
            <a:r>
              <a:rPr b="0" lang="en-IN" sz="11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</a:t>
            </a:r>
            <a:endParaRPr b="0" lang="en-IN" sz="1150" spc="-1" strike="noStrike">
              <a:latin typeface="Arial"/>
            </a:endParaRPr>
          </a:p>
        </p:txBody>
      </p:sp>
      <p:sp>
        <p:nvSpPr>
          <p:cNvPr id="674" name="CustomShape 17"/>
          <p:cNvSpPr/>
          <p:nvPr/>
        </p:nvSpPr>
        <p:spPr>
          <a:xfrm>
            <a:off x="1305720" y="4522320"/>
            <a:ext cx="7385760" cy="22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769"/>
              </a:lnSpc>
            </a:pPr>
            <a:r>
              <a:rPr b="0" lang="en-IN" sz="15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Application</a:t>
            </a:r>
            <a:r>
              <a:rPr b="0" lang="en-IN" sz="15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create</a:t>
            </a:r>
            <a:r>
              <a:rPr b="0" lang="en-IN" sz="15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50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and</a:t>
            </a:r>
            <a:r>
              <a:rPr b="0" lang="en-IN" sz="15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destroy </a:t>
            </a:r>
            <a:r>
              <a:rPr b="0" lang="en-IN" sz="15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these</a:t>
            </a:r>
            <a:r>
              <a:rPr b="0" lang="en-IN" sz="15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5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as</a:t>
            </a:r>
            <a:r>
              <a:rPr b="0" lang="en-IN" sz="15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5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needed.</a:t>
            </a:r>
            <a:r>
              <a:rPr b="0" lang="en-IN" sz="15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5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Typically</a:t>
            </a:r>
            <a:r>
              <a:rPr b="0" lang="en-IN" sz="1500" spc="2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5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they</a:t>
            </a:r>
            <a:r>
              <a:rPr b="0" lang="en-IN" sz="15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are</a:t>
            </a:r>
            <a:r>
              <a:rPr b="0" lang="en-IN" sz="1500" spc="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5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created</a:t>
            </a:r>
            <a:endParaRPr b="0" lang="en-IN" sz="1500" spc="-1" strike="noStrike">
              <a:latin typeface="Arial"/>
            </a:endParaRPr>
          </a:p>
        </p:txBody>
      </p:sp>
      <p:sp>
        <p:nvSpPr>
          <p:cNvPr id="675" name="CustomShape 18"/>
          <p:cNvSpPr/>
          <p:nvPr/>
        </p:nvSpPr>
        <p:spPr>
          <a:xfrm>
            <a:off x="1155600" y="4557240"/>
            <a:ext cx="261000" cy="13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029"/>
              </a:lnSpc>
            </a:pPr>
            <a:r>
              <a:rPr b="0" lang="en-IN" sz="11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</a:t>
            </a:r>
            <a:endParaRPr b="0" lang="en-IN" sz="1150" spc="-1" strike="noStrike">
              <a:latin typeface="Arial"/>
            </a:endParaRPr>
          </a:p>
        </p:txBody>
      </p:sp>
      <p:sp>
        <p:nvSpPr>
          <p:cNvPr id="676" name="CustomShape 19"/>
          <p:cNvSpPr/>
          <p:nvPr/>
        </p:nvSpPr>
        <p:spPr>
          <a:xfrm>
            <a:off x="1305720" y="4753440"/>
            <a:ext cx="3395520" cy="22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769"/>
              </a:lnSpc>
            </a:pPr>
            <a:r>
              <a:rPr b="0" lang="en-IN" sz="1500" spc="12" strike="noStrike">
                <a:solidFill>
                  <a:srgbClr val="000000"/>
                </a:solidFill>
                <a:latin typeface="AJJWSF+DejaVu Sans"/>
                <a:ea typeface="DejaVu Sans"/>
              </a:rPr>
              <a:t>to</a:t>
            </a:r>
            <a:r>
              <a:rPr b="0" lang="en-IN" sz="15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50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complete</a:t>
            </a:r>
            <a:r>
              <a:rPr b="0" lang="en-IN" sz="15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a</a:t>
            </a:r>
            <a:r>
              <a:rPr b="0" lang="en-IN" sz="1500" spc="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5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single</a:t>
            </a:r>
            <a:r>
              <a:rPr b="0" lang="en-IN" sz="15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5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unit </a:t>
            </a:r>
            <a:r>
              <a:rPr b="0" lang="en-IN" sz="1500" spc="12" strike="noStrike">
                <a:solidFill>
                  <a:srgbClr val="000000"/>
                </a:solidFill>
                <a:latin typeface="AJJWSF+DejaVu Sans"/>
                <a:ea typeface="DejaVu Sans"/>
              </a:rPr>
              <a:t>of</a:t>
            </a:r>
            <a:r>
              <a:rPr b="0" lang="en-IN" sz="15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50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work.</a:t>
            </a:r>
            <a:endParaRPr b="0" lang="en-IN" sz="1500" spc="-1" strike="noStrike">
              <a:latin typeface="Arial"/>
            </a:endParaRPr>
          </a:p>
        </p:txBody>
      </p:sp>
      <p:sp>
        <p:nvSpPr>
          <p:cNvPr id="677" name="CustomShape 20"/>
          <p:cNvSpPr/>
          <p:nvPr/>
        </p:nvSpPr>
        <p:spPr>
          <a:xfrm>
            <a:off x="912960" y="5398200"/>
            <a:ext cx="7782120" cy="28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225"/>
              </a:lnSpc>
            </a:pPr>
            <a:r>
              <a:rPr b="0" lang="en-IN" sz="19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When modiﬁcations</a:t>
            </a:r>
            <a:r>
              <a:rPr b="0" lang="en-IN" sz="19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9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are</a:t>
            </a:r>
            <a:r>
              <a:rPr b="0" lang="en-IN" sz="1900" spc="26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9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made</a:t>
            </a:r>
            <a:r>
              <a:rPr b="0" lang="en-IN" sz="19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9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to</a:t>
            </a:r>
            <a:r>
              <a:rPr b="0" lang="en-IN" sz="190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9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the database,</a:t>
            </a:r>
            <a:r>
              <a:rPr b="0" lang="en-IN" sz="190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9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session</a:t>
            </a:r>
            <a:r>
              <a:rPr b="0" lang="en-IN" sz="190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9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objects</a:t>
            </a:r>
            <a:endParaRPr b="0" lang="en-IN" sz="1900" spc="-1" strike="noStrike">
              <a:latin typeface="Arial"/>
            </a:endParaRPr>
          </a:p>
        </p:txBody>
      </p:sp>
      <p:sp>
        <p:nvSpPr>
          <p:cNvPr id="678" name="CustomShape 21"/>
          <p:cNvSpPr/>
          <p:nvPr/>
        </p:nvSpPr>
        <p:spPr>
          <a:xfrm>
            <a:off x="702360" y="5460480"/>
            <a:ext cx="279360" cy="13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029"/>
              </a:lnSpc>
            </a:pPr>
            <a:r>
              <a:rPr b="0" lang="en-IN" sz="11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150" spc="-1" strike="noStrike">
              <a:latin typeface="Arial"/>
            </a:endParaRPr>
          </a:p>
        </p:txBody>
      </p:sp>
      <p:sp>
        <p:nvSpPr>
          <p:cNvPr id="679" name="CustomShape 22"/>
          <p:cNvSpPr/>
          <p:nvPr/>
        </p:nvSpPr>
        <p:spPr>
          <a:xfrm>
            <a:off x="912960" y="5689080"/>
            <a:ext cx="4859640" cy="28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225"/>
              </a:lnSpc>
            </a:pPr>
            <a:r>
              <a:rPr b="0" lang="en-IN" sz="19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are</a:t>
            </a:r>
            <a:r>
              <a:rPr b="0" lang="en-IN" sz="1900" spc="2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9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used to</a:t>
            </a:r>
            <a:r>
              <a:rPr b="0" lang="en-IN" sz="190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9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create</a:t>
            </a:r>
            <a:r>
              <a:rPr b="0" lang="en-IN" sz="1900" spc="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9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 transaction object</a:t>
            </a:r>
            <a:endParaRPr b="0" lang="en-IN" sz="1900" spc="-1" strike="noStrike">
              <a:latin typeface="Arial"/>
            </a:endParaRPr>
          </a:p>
        </p:txBody>
      </p:sp>
      <p:sp>
        <p:nvSpPr>
          <p:cNvPr id="680" name="CustomShape 23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2" name="CustomShape 2"/>
          <p:cNvSpPr/>
          <p:nvPr/>
        </p:nvSpPr>
        <p:spPr>
          <a:xfrm>
            <a:off x="702360" y="428760"/>
            <a:ext cx="342972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58" strike="noStrike">
                <a:solidFill>
                  <a:srgbClr val="775f55"/>
                </a:solidFill>
                <a:latin typeface="AJJWSF+DejaVu Sans"/>
                <a:ea typeface="DejaVu Sans"/>
              </a:rPr>
              <a:t>Transaction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683" name="CustomShape 3"/>
          <p:cNvSpPr/>
          <p:nvPr/>
        </p:nvSpPr>
        <p:spPr>
          <a:xfrm>
            <a:off x="974160" y="1668240"/>
            <a:ext cx="67075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863"/>
              </a:lnSpc>
            </a:pPr>
            <a:r>
              <a:rPr b="0" lang="en-IN" sz="2450" spc="-24" strike="noStrike">
                <a:solidFill>
                  <a:srgbClr val="000000"/>
                </a:solidFill>
                <a:latin typeface="AJJWSF+DejaVu Sans"/>
                <a:ea typeface="DejaVu Sans"/>
              </a:rPr>
              <a:t>Transaction</a:t>
            </a:r>
            <a:r>
              <a:rPr b="0" lang="en-IN" sz="2450" spc="2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4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objects </a:t>
            </a:r>
            <a:r>
              <a:rPr b="0" lang="en-IN" sz="245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are</a:t>
            </a:r>
            <a:r>
              <a:rPr b="0" lang="en-IN" sz="2450" spc="2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4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obtained</a:t>
            </a:r>
            <a:r>
              <a:rPr b="0" lang="en-IN" sz="24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from</a:t>
            </a:r>
            <a:r>
              <a:rPr b="0" lang="en-IN" sz="2450" spc="2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4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the</a:t>
            </a:r>
            <a:endParaRPr b="0" lang="en-IN" sz="2450" spc="-1" strike="noStrike">
              <a:latin typeface="Arial"/>
            </a:endParaRPr>
          </a:p>
        </p:txBody>
      </p:sp>
      <p:sp>
        <p:nvSpPr>
          <p:cNvPr id="684" name="CustomShape 4"/>
          <p:cNvSpPr/>
          <p:nvPr/>
        </p:nvSpPr>
        <p:spPr>
          <a:xfrm>
            <a:off x="702360" y="1748160"/>
            <a:ext cx="318600" cy="17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344"/>
              </a:lnSpc>
            </a:pPr>
            <a:r>
              <a:rPr b="0" lang="en-IN" sz="15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500" spc="-1" strike="noStrike">
              <a:latin typeface="Arial"/>
            </a:endParaRPr>
          </a:p>
        </p:txBody>
      </p:sp>
      <p:sp>
        <p:nvSpPr>
          <p:cNvPr id="685" name="CustomShape 5"/>
          <p:cNvSpPr/>
          <p:nvPr/>
        </p:nvSpPr>
        <p:spPr>
          <a:xfrm>
            <a:off x="974160" y="2044080"/>
            <a:ext cx="7147800" cy="73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863"/>
              </a:lnSpc>
            </a:pPr>
            <a:r>
              <a:rPr b="0" lang="en-IN" sz="24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session</a:t>
            </a:r>
            <a:r>
              <a:rPr b="0" lang="en-IN" sz="2450" spc="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4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objects, </a:t>
            </a:r>
            <a:r>
              <a:rPr b="0" lang="en-IN" sz="24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when </a:t>
            </a:r>
            <a:r>
              <a:rPr b="0" lang="en-IN" sz="24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an </a:t>
            </a:r>
            <a:r>
              <a:rPr b="0" lang="en-IN" sz="24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modiﬁcation</a:t>
            </a:r>
            <a:r>
              <a:rPr b="0" lang="en-IN" sz="24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to </a:t>
            </a:r>
            <a:r>
              <a:rPr b="0" lang="en-IN" sz="24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the</a:t>
            </a:r>
            <a:endParaRPr b="0" lang="en-IN" sz="2450" spc="-1" strike="noStrike">
              <a:latin typeface="Arial"/>
            </a:endParaRPr>
          </a:p>
          <a:p>
            <a:pPr>
              <a:lnSpc>
                <a:spcPts val="2863"/>
              </a:lnSpc>
              <a:spcBef>
                <a:spcPts val="45"/>
              </a:spcBef>
            </a:pPr>
            <a:r>
              <a:rPr b="0" lang="en-IN" sz="24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database</a:t>
            </a:r>
            <a:r>
              <a:rPr b="0" lang="en-IN" sz="24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is </a:t>
            </a:r>
            <a:r>
              <a:rPr b="0" lang="en-IN" sz="24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needed.</a:t>
            </a:r>
            <a:endParaRPr b="0" lang="en-IN" sz="2450" spc="-1" strike="noStrike">
              <a:latin typeface="Arial"/>
            </a:endParaRPr>
          </a:p>
        </p:txBody>
      </p:sp>
      <p:sp>
        <p:nvSpPr>
          <p:cNvPr id="686" name="CustomShape 6"/>
          <p:cNvSpPr/>
          <p:nvPr/>
        </p:nvSpPr>
        <p:spPr>
          <a:xfrm>
            <a:off x="974160" y="3321720"/>
            <a:ext cx="753516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863"/>
              </a:lnSpc>
            </a:pPr>
            <a:r>
              <a:rPr b="0" lang="en-IN" sz="2450" spc="9" strike="noStrike">
                <a:solidFill>
                  <a:srgbClr val="000000"/>
                </a:solidFill>
                <a:latin typeface="AJJWSF+DejaVu Sans"/>
                <a:ea typeface="DejaVu Sans"/>
              </a:rPr>
              <a:t>The</a:t>
            </a:r>
            <a:r>
              <a:rPr b="0" lang="en-IN" sz="24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450" spc="-24" strike="noStrike">
                <a:solidFill>
                  <a:srgbClr val="000000"/>
                </a:solidFill>
                <a:latin typeface="AJJWSF+DejaVu Sans"/>
                <a:ea typeface="DejaVu Sans"/>
              </a:rPr>
              <a:t>Transaction</a:t>
            </a:r>
            <a:r>
              <a:rPr b="0" lang="en-IN" sz="2450" spc="3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4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object</a:t>
            </a:r>
            <a:r>
              <a:rPr b="0" lang="en-IN" sz="24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provides abstraction </a:t>
            </a:r>
            <a:r>
              <a:rPr b="0" lang="en-IN" sz="24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for</a:t>
            </a:r>
            <a:endParaRPr b="0" lang="en-IN" sz="2450" spc="-1" strike="noStrike">
              <a:latin typeface="Arial"/>
            </a:endParaRPr>
          </a:p>
        </p:txBody>
      </p:sp>
      <p:sp>
        <p:nvSpPr>
          <p:cNvPr id="687" name="CustomShape 7"/>
          <p:cNvSpPr/>
          <p:nvPr/>
        </p:nvSpPr>
        <p:spPr>
          <a:xfrm>
            <a:off x="702360" y="3401640"/>
            <a:ext cx="318600" cy="17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344"/>
              </a:lnSpc>
            </a:pPr>
            <a:r>
              <a:rPr b="0" lang="en-IN" sz="15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500" spc="-1" strike="noStrike">
              <a:latin typeface="Arial"/>
            </a:endParaRPr>
          </a:p>
        </p:txBody>
      </p:sp>
      <p:sp>
        <p:nvSpPr>
          <p:cNvPr id="688" name="CustomShape 8"/>
          <p:cNvSpPr/>
          <p:nvPr/>
        </p:nvSpPr>
        <p:spPr>
          <a:xfrm>
            <a:off x="974160" y="3697560"/>
            <a:ext cx="502848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863"/>
              </a:lnSpc>
            </a:pPr>
            <a:r>
              <a:rPr b="0" lang="en-IN" sz="24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the</a:t>
            </a:r>
            <a:r>
              <a:rPr b="0" lang="en-IN" sz="24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4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underlying</a:t>
            </a:r>
            <a:r>
              <a:rPr b="0" lang="en-IN" sz="24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4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implementation</a:t>
            </a:r>
            <a:endParaRPr b="0" lang="en-IN" sz="2450" spc="-1" strike="noStrike">
              <a:latin typeface="Arial"/>
            </a:endParaRPr>
          </a:p>
        </p:txBody>
      </p:sp>
      <p:sp>
        <p:nvSpPr>
          <p:cNvPr id="689" name="CustomShape 9"/>
          <p:cNvSpPr/>
          <p:nvPr/>
        </p:nvSpPr>
        <p:spPr>
          <a:xfrm>
            <a:off x="1479600" y="4123440"/>
            <a:ext cx="7259040" cy="28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271"/>
              </a:lnSpc>
            </a:pPr>
            <a:r>
              <a:rPr b="0" lang="en-IN" sz="19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Hibernate with use whatever transaction implementation</a:t>
            </a:r>
            <a:endParaRPr b="0" lang="en-IN" sz="1950" spc="-1" strike="noStrike">
              <a:latin typeface="Arial"/>
            </a:endParaRPr>
          </a:p>
        </p:txBody>
      </p:sp>
      <p:sp>
        <p:nvSpPr>
          <p:cNvPr id="690" name="CustomShape 10"/>
          <p:cNvSpPr/>
          <p:nvPr/>
        </p:nvSpPr>
        <p:spPr>
          <a:xfrm>
            <a:off x="1286640" y="4168440"/>
            <a:ext cx="291960" cy="16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318"/>
              </a:lnSpc>
            </a:pPr>
            <a:r>
              <a:rPr b="0" lang="en-IN" sz="14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</a:t>
            </a:r>
            <a:endParaRPr b="0" lang="en-IN" sz="1450" spc="-1" strike="noStrike">
              <a:latin typeface="Arial"/>
            </a:endParaRPr>
          </a:p>
        </p:txBody>
      </p:sp>
      <p:sp>
        <p:nvSpPr>
          <p:cNvPr id="691" name="CustomShape 11"/>
          <p:cNvSpPr/>
          <p:nvPr/>
        </p:nvSpPr>
        <p:spPr>
          <a:xfrm>
            <a:off x="1479600" y="4421880"/>
            <a:ext cx="3502080" cy="28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271"/>
              </a:lnSpc>
            </a:pPr>
            <a:r>
              <a:rPr b="0" lang="en-IN" sz="19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is</a:t>
            </a:r>
            <a:r>
              <a:rPr b="0" lang="en-IN" sz="19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9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available (JDBC, J</a:t>
            </a:r>
            <a:r>
              <a:rPr b="0" lang="en-IN" sz="1950" spc="-61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950" spc="-75" strike="noStrike">
                <a:solidFill>
                  <a:srgbClr val="000000"/>
                </a:solidFill>
                <a:latin typeface="AJJWSF+DejaVu Sans"/>
                <a:ea typeface="DejaVu Sans"/>
              </a:rPr>
              <a:t>TA</a:t>
            </a:r>
            <a:r>
              <a:rPr b="0" lang="en-IN" sz="1950" spc="80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9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etc.)</a:t>
            </a:r>
            <a:endParaRPr b="0" lang="en-IN" sz="1950" spc="-1" strike="noStrike">
              <a:latin typeface="Arial"/>
            </a:endParaRPr>
          </a:p>
        </p:txBody>
      </p:sp>
      <p:sp>
        <p:nvSpPr>
          <p:cNvPr id="692" name="CustomShape 12"/>
          <p:cNvSpPr/>
          <p:nvPr/>
        </p:nvSpPr>
        <p:spPr>
          <a:xfrm>
            <a:off x="1479600" y="4773600"/>
            <a:ext cx="6282000" cy="28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271"/>
              </a:lnSpc>
            </a:pPr>
            <a:r>
              <a:rPr b="0" lang="en-IN" sz="19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It is</a:t>
            </a:r>
            <a:r>
              <a:rPr b="0" lang="en-IN" sz="19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9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optional; allowing developer to use their own</a:t>
            </a:r>
            <a:endParaRPr b="0" lang="en-IN" sz="1950" spc="-1" strike="noStrike">
              <a:latin typeface="Arial"/>
            </a:endParaRPr>
          </a:p>
        </p:txBody>
      </p:sp>
      <p:sp>
        <p:nvSpPr>
          <p:cNvPr id="693" name="CustomShape 13"/>
          <p:cNvSpPr/>
          <p:nvPr/>
        </p:nvSpPr>
        <p:spPr>
          <a:xfrm>
            <a:off x="1286640" y="4818960"/>
            <a:ext cx="291960" cy="16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318"/>
              </a:lnSpc>
            </a:pPr>
            <a:r>
              <a:rPr b="0" lang="en-IN" sz="14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</a:t>
            </a:r>
            <a:endParaRPr b="0" lang="en-IN" sz="1450" spc="-1" strike="noStrike">
              <a:latin typeface="Arial"/>
            </a:endParaRPr>
          </a:p>
        </p:txBody>
      </p:sp>
      <p:sp>
        <p:nvSpPr>
          <p:cNvPr id="694" name="CustomShape 14"/>
          <p:cNvSpPr/>
          <p:nvPr/>
        </p:nvSpPr>
        <p:spPr>
          <a:xfrm>
            <a:off x="1479600" y="5072040"/>
            <a:ext cx="3622680" cy="28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271"/>
              </a:lnSpc>
            </a:pPr>
            <a:r>
              <a:rPr b="0" lang="en-IN" sz="19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transactional infrastructure.</a:t>
            </a:r>
            <a:endParaRPr b="0" lang="en-IN" sz="1950" spc="-1" strike="noStrike">
              <a:latin typeface="Arial"/>
            </a:endParaRPr>
          </a:p>
        </p:txBody>
      </p:sp>
      <p:sp>
        <p:nvSpPr>
          <p:cNvPr id="695" name="CustomShape 15"/>
          <p:cNvSpPr/>
          <p:nvPr/>
        </p:nvSpPr>
        <p:spPr>
          <a:xfrm>
            <a:off x="1479600" y="5424120"/>
            <a:ext cx="7235640" cy="28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271"/>
              </a:lnSpc>
            </a:pPr>
            <a:r>
              <a:rPr b="0" lang="en-IN" sz="1950" spc="-24" strike="noStrike">
                <a:solidFill>
                  <a:srgbClr val="000000"/>
                </a:solidFill>
                <a:latin typeface="AJJWSF+DejaVu Sans"/>
                <a:ea typeface="DejaVu Sans"/>
              </a:rPr>
              <a:t>Transaction</a:t>
            </a:r>
            <a:r>
              <a:rPr b="0" lang="en-IN" sz="1950" spc="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9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objects should be </a:t>
            </a:r>
            <a:r>
              <a:rPr b="0" lang="en-IN" sz="195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kept</a:t>
            </a:r>
            <a:r>
              <a:rPr b="0" lang="en-IN" sz="1950" spc="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9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open for a short time.</a:t>
            </a:r>
            <a:endParaRPr b="0" lang="en-IN" sz="1950" spc="-1" strike="noStrike">
              <a:latin typeface="Arial"/>
            </a:endParaRPr>
          </a:p>
        </p:txBody>
      </p:sp>
      <p:sp>
        <p:nvSpPr>
          <p:cNvPr id="696" name="CustomShape 16"/>
          <p:cNvSpPr/>
          <p:nvPr/>
        </p:nvSpPr>
        <p:spPr>
          <a:xfrm>
            <a:off x="1286640" y="5470200"/>
            <a:ext cx="291960" cy="16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318"/>
              </a:lnSpc>
            </a:pPr>
            <a:r>
              <a:rPr b="0" lang="en-IN" sz="14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</a:t>
            </a:r>
            <a:endParaRPr b="0" lang="en-IN" sz="1450" spc="-1" strike="noStrike">
              <a:latin typeface="Arial"/>
            </a:endParaRPr>
          </a:p>
        </p:txBody>
      </p:sp>
      <p:sp>
        <p:nvSpPr>
          <p:cNvPr id="697" name="CustomShape 17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9" name="CustomShape 2"/>
          <p:cNvSpPr/>
          <p:nvPr/>
        </p:nvSpPr>
        <p:spPr>
          <a:xfrm>
            <a:off x="702360" y="521640"/>
            <a:ext cx="8064360" cy="44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526"/>
              </a:lnSpc>
            </a:pPr>
            <a:r>
              <a:rPr b="0" lang="en-IN" sz="3050" spc="-12" strike="noStrike">
                <a:solidFill>
                  <a:srgbClr val="775f55"/>
                </a:solidFill>
                <a:latin typeface="AJJWSF+DejaVu Sans"/>
                <a:ea typeface="DejaVu Sans"/>
              </a:rPr>
              <a:t>How</a:t>
            </a:r>
            <a:r>
              <a:rPr b="0" lang="en-IN" sz="305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3050" spc="-15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r>
              <a:rPr b="0" lang="en-IN" sz="305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3050" spc="-12" strike="noStrike">
                <a:solidFill>
                  <a:srgbClr val="775f55"/>
                </a:solidFill>
                <a:latin typeface="AJJWSF+DejaVu Sans"/>
                <a:ea typeface="DejaVu Sans"/>
              </a:rPr>
              <a:t>actually</a:t>
            </a:r>
            <a:r>
              <a:rPr b="0" lang="en-IN" sz="305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3050" spc="-12" strike="noStrike">
                <a:solidFill>
                  <a:srgbClr val="775f55"/>
                </a:solidFill>
                <a:latin typeface="AJJWSF+DejaVu Sans"/>
                <a:ea typeface="DejaVu Sans"/>
              </a:rPr>
              <a:t>works</a:t>
            </a:r>
            <a:r>
              <a:rPr b="0" lang="en-IN" sz="305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3050" spc="-12" strike="noStrike">
                <a:solidFill>
                  <a:srgbClr val="775f55"/>
                </a:solidFill>
                <a:latin typeface="AJJWSF+DejaVu Sans"/>
                <a:ea typeface="DejaVu Sans"/>
              </a:rPr>
              <a:t>with </a:t>
            </a:r>
            <a:r>
              <a:rPr b="0" lang="en-IN" sz="3050" spc="-21" strike="noStrike">
                <a:solidFill>
                  <a:srgbClr val="775f55"/>
                </a:solidFill>
                <a:latin typeface="AJJWSF+DejaVu Sans"/>
                <a:ea typeface="DejaVu Sans"/>
              </a:rPr>
              <a:t>JDBC?</a:t>
            </a:r>
            <a:endParaRPr b="0" lang="en-IN" sz="3050" spc="-1" strike="noStrike">
              <a:latin typeface="Arial"/>
            </a:endParaRPr>
          </a:p>
        </p:txBody>
      </p:sp>
      <p:sp>
        <p:nvSpPr>
          <p:cNvPr id="700" name="CustomShape 3"/>
          <p:cNvSpPr/>
          <p:nvPr/>
        </p:nvSpPr>
        <p:spPr>
          <a:xfrm>
            <a:off x="806400" y="1776960"/>
            <a:ext cx="4744440" cy="108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95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By default Hibernate creates a </a:t>
            </a:r>
            <a:r>
              <a:rPr b="0" lang="en-IN" sz="1800" spc="-26" strike="noStrike">
                <a:solidFill>
                  <a:srgbClr val="000000"/>
                </a:solidFill>
                <a:latin typeface="AJJWSF+DejaVu Sans"/>
                <a:ea typeface="DejaVu Sans"/>
              </a:rPr>
              <a:t>proxy</a:t>
            </a:r>
            <a:r>
              <a:rPr b="0" lang="en-IN" sz="1800" spc="18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for</a:t>
            </a:r>
            <a:endParaRPr b="0" lang="en-IN" sz="1800" spc="-1" strike="noStrike">
              <a:latin typeface="Arial"/>
            </a:endParaRPr>
          </a:p>
          <a:p>
            <a:pPr>
              <a:lnSpc>
                <a:spcPts val="2095"/>
              </a:lnSpc>
              <a:spcBef>
                <a:spcPts val="65"/>
              </a:spcBef>
            </a:pP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each of</a:t>
            </a:r>
            <a:r>
              <a:rPr b="0" lang="en-IN" sz="18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the entity class</a:t>
            </a:r>
            <a:r>
              <a:rPr b="0" lang="en-IN" sz="1800" spc="57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in mapping ﬁle.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ts val="2095"/>
              </a:lnSpc>
              <a:spcBef>
                <a:spcPts val="14"/>
              </a:spcBef>
            </a:pP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This class contain the code to </a:t>
            </a:r>
            <a:r>
              <a:rPr b="0" lang="en-IN" sz="18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invoke</a:t>
            </a:r>
            <a:endParaRPr b="0" lang="en-IN" sz="1800" spc="-1" strike="noStrike">
              <a:latin typeface="Arial"/>
            </a:endParaRPr>
          </a:p>
          <a:p>
            <a:pPr>
              <a:lnSpc>
                <a:spcPts val="2095"/>
              </a:lnSpc>
              <a:spcBef>
                <a:spcPts val="65"/>
              </a:spcBef>
            </a:pP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JDBC.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01" name="CustomShape 4"/>
          <p:cNvSpPr/>
          <p:nvPr/>
        </p:nvSpPr>
        <p:spPr>
          <a:xfrm>
            <a:off x="518040" y="1834200"/>
            <a:ext cx="273600" cy="12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981"/>
              </a:lnSpc>
            </a:pPr>
            <a:r>
              <a:rPr b="0" lang="en-IN" sz="11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702" name="CustomShape 5"/>
          <p:cNvSpPr/>
          <p:nvPr/>
        </p:nvSpPr>
        <p:spPr>
          <a:xfrm>
            <a:off x="806400" y="3309840"/>
            <a:ext cx="4716000" cy="54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95"/>
              </a:lnSpc>
            </a:pPr>
            <a:r>
              <a:rPr b="0" lang="en-IN" sz="180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Proxies</a:t>
            </a:r>
            <a:r>
              <a:rPr b="0" lang="en-IN" sz="1800" spc="2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are</a:t>
            </a:r>
            <a:r>
              <a:rPr b="0" lang="en-IN" sz="1800" spc="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created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dynamically by sub-</a:t>
            </a:r>
            <a:endParaRPr b="0" lang="en-IN" sz="1800" spc="-1" strike="noStrike">
              <a:latin typeface="Arial"/>
            </a:endParaRPr>
          </a:p>
          <a:p>
            <a:pPr>
              <a:lnSpc>
                <a:spcPts val="2095"/>
              </a:lnSpc>
              <a:spcBef>
                <a:spcPts val="65"/>
              </a:spcBef>
            </a:pP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classing the</a:t>
            </a:r>
            <a:r>
              <a:rPr b="0" lang="en-IN" sz="18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entity object at runtime.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03" name="CustomShape 6"/>
          <p:cNvSpPr/>
          <p:nvPr/>
        </p:nvSpPr>
        <p:spPr>
          <a:xfrm>
            <a:off x="518040" y="3367080"/>
            <a:ext cx="273600" cy="110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981"/>
              </a:lnSpc>
            </a:pPr>
            <a:r>
              <a:rPr b="0" lang="en-IN" sz="11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100" spc="-1" strike="noStrike">
              <a:latin typeface="Arial"/>
            </a:endParaRPr>
          </a:p>
          <a:p>
            <a:pPr>
              <a:lnSpc>
                <a:spcPts val="981"/>
              </a:lnSpc>
              <a:spcBef>
                <a:spcPts val="6718"/>
              </a:spcBef>
            </a:pPr>
            <a:r>
              <a:rPr b="0" lang="en-IN" sz="11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704" name="CustomShape 7"/>
          <p:cNvSpPr/>
          <p:nvPr/>
        </p:nvSpPr>
        <p:spPr>
          <a:xfrm>
            <a:off x="806400" y="4294080"/>
            <a:ext cx="4704120" cy="135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95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The subclass has all the</a:t>
            </a:r>
            <a:r>
              <a:rPr b="0" lang="en-IN" sz="18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methods of the</a:t>
            </a:r>
            <a:endParaRPr b="0" lang="en-IN" sz="1800" spc="-1" strike="noStrike">
              <a:latin typeface="Arial"/>
            </a:endParaRPr>
          </a:p>
          <a:p>
            <a:pPr>
              <a:lnSpc>
                <a:spcPts val="2095"/>
              </a:lnSpc>
              <a:spcBef>
                <a:spcPts val="65"/>
              </a:spcBef>
            </a:pP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parent,</a:t>
            </a:r>
            <a:r>
              <a:rPr b="0" lang="en-IN" sz="18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so</a:t>
            </a:r>
            <a:r>
              <a:rPr b="0" lang="en-IN" sz="18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when a method on</a:t>
            </a:r>
            <a:r>
              <a:rPr b="0" lang="en-IN" sz="18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the entity</a:t>
            </a:r>
            <a:endParaRPr b="0" lang="en-IN" sz="1800" spc="-1" strike="noStrike">
              <a:latin typeface="Arial"/>
            </a:endParaRPr>
          </a:p>
          <a:p>
            <a:pPr>
              <a:lnSpc>
                <a:spcPts val="2095"/>
              </a:lnSpc>
              <a:spcBef>
                <a:spcPts val="14"/>
              </a:spcBef>
            </a:pP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object is called, the </a:t>
            </a:r>
            <a:r>
              <a:rPr b="0" lang="en-IN" sz="1800" spc="-26" strike="noStrike">
                <a:solidFill>
                  <a:srgbClr val="000000"/>
                </a:solidFill>
                <a:latin typeface="AJJWSF+DejaVu Sans"/>
                <a:ea typeface="DejaVu Sans"/>
              </a:rPr>
              <a:t>proxy</a:t>
            </a:r>
            <a:r>
              <a:rPr b="0" lang="en-IN" sz="1800" spc="18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loads up the</a:t>
            </a:r>
            <a:endParaRPr b="0" lang="en-IN" sz="1800" spc="-1" strike="noStrike">
              <a:latin typeface="Arial"/>
            </a:endParaRPr>
          </a:p>
          <a:p>
            <a:pPr>
              <a:lnSpc>
                <a:spcPts val="2095"/>
              </a:lnSpc>
              <a:spcBef>
                <a:spcPts val="65"/>
              </a:spcBef>
            </a:pP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data </a:t>
            </a:r>
            <a:r>
              <a:rPr b="0" lang="en-IN" sz="18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from</a:t>
            </a:r>
            <a:r>
              <a:rPr b="0" lang="en-IN" sz="180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the database and calls the</a:t>
            </a:r>
            <a:endParaRPr b="0" lang="en-IN" sz="1800" spc="-1" strike="noStrike">
              <a:latin typeface="Arial"/>
            </a:endParaRPr>
          </a:p>
          <a:p>
            <a:pPr>
              <a:lnSpc>
                <a:spcPts val="2095"/>
              </a:lnSpc>
              <a:spcBef>
                <a:spcPts val="23"/>
              </a:spcBef>
            </a:pP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method.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05" name="CustomShape 8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7" name="CustomShape 2"/>
          <p:cNvSpPr/>
          <p:nvPr/>
        </p:nvSpPr>
        <p:spPr>
          <a:xfrm>
            <a:off x="702360" y="428760"/>
            <a:ext cx="669852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18" strike="noStrike">
                <a:solidFill>
                  <a:srgbClr val="775f55"/>
                </a:solidFill>
                <a:latin typeface="AJJWSF+DejaVu Sans"/>
                <a:ea typeface="DejaVu Sans"/>
              </a:rPr>
              <a:t>Persistent</a:t>
            </a:r>
            <a:r>
              <a:rPr b="0" lang="en-IN" sz="4400" spc="4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object states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08" name="CustomShape 3"/>
          <p:cNvSpPr/>
          <p:nvPr/>
        </p:nvSpPr>
        <p:spPr>
          <a:xfrm>
            <a:off x="587880" y="1785240"/>
            <a:ext cx="7571880" cy="218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376"/>
              </a:lnSpc>
            </a:pPr>
            <a:r>
              <a:rPr b="0" lang="en-IN" sz="29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The POJO or persistent objects can be in</a:t>
            </a:r>
            <a:endParaRPr b="0" lang="en-IN" sz="2900" spc="-1" strike="noStrike">
              <a:latin typeface="Arial"/>
            </a:endParaRPr>
          </a:p>
          <a:p>
            <a:pPr>
              <a:lnSpc>
                <a:spcPts val="3376"/>
              </a:lnSpc>
              <a:spcBef>
                <a:spcPts val="105"/>
              </a:spcBef>
            </a:pPr>
            <a:r>
              <a:rPr b="0" lang="en-IN" sz="29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one of the</a:t>
            </a:r>
            <a:r>
              <a:rPr b="0" lang="en-IN" sz="29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9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three</a:t>
            </a:r>
            <a:r>
              <a:rPr b="0" lang="en-IN" sz="290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9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states is deﬁned in</a:t>
            </a:r>
            <a:endParaRPr b="0" lang="en-IN" sz="2900" spc="-1" strike="noStrike">
              <a:latin typeface="Arial"/>
            </a:endParaRPr>
          </a:p>
          <a:p>
            <a:pPr>
              <a:lnSpc>
                <a:spcPts val="3376"/>
              </a:lnSpc>
              <a:spcBef>
                <a:spcPts val="51"/>
              </a:spcBef>
            </a:pPr>
            <a:r>
              <a:rPr b="0" lang="en-IN" sz="29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relation</a:t>
            </a:r>
            <a:r>
              <a:rPr b="0" lang="en-IN" sz="29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to a persistence context (that</a:t>
            </a:r>
            <a:endParaRPr b="0" lang="en-IN" sz="2900" spc="-1" strike="noStrike">
              <a:latin typeface="Arial"/>
            </a:endParaRPr>
          </a:p>
          <a:p>
            <a:pPr>
              <a:lnSpc>
                <a:spcPts val="3376"/>
              </a:lnSpc>
              <a:spcBef>
                <a:spcPts val="105"/>
              </a:spcBef>
            </a:pPr>
            <a:r>
              <a:rPr b="0" lang="en-IN" sz="29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means it is loaded</a:t>
            </a:r>
            <a:r>
              <a:rPr b="0" lang="en-IN" sz="29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9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into</a:t>
            </a:r>
            <a:r>
              <a:rPr b="0" lang="en-IN" sz="290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9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the Hibernate</a:t>
            </a:r>
            <a:endParaRPr b="0" lang="en-IN" sz="2900" spc="-1" strike="noStrike">
              <a:latin typeface="Arial"/>
            </a:endParaRPr>
          </a:p>
          <a:p>
            <a:pPr>
              <a:lnSpc>
                <a:spcPts val="3376"/>
              </a:lnSpc>
              <a:spcBef>
                <a:spcPts val="105"/>
              </a:spcBef>
            </a:pPr>
            <a:r>
              <a:rPr b="0" lang="en-IN" sz="29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Session</a:t>
            </a:r>
            <a:r>
              <a:rPr b="0" lang="en-IN" sz="29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9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object)</a:t>
            </a:r>
            <a:endParaRPr b="0" lang="en-IN" sz="2900" spc="-1" strike="noStrike">
              <a:latin typeface="Arial"/>
            </a:endParaRPr>
          </a:p>
        </p:txBody>
      </p:sp>
      <p:sp>
        <p:nvSpPr>
          <p:cNvPr id="709" name="CustomShape 4"/>
          <p:cNvSpPr/>
          <p:nvPr/>
        </p:nvSpPr>
        <p:spPr>
          <a:xfrm>
            <a:off x="269280" y="1879920"/>
            <a:ext cx="348120" cy="20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582"/>
              </a:lnSpc>
            </a:pPr>
            <a:r>
              <a:rPr b="0" lang="en-IN" sz="17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710" name="CustomShape 5"/>
          <p:cNvSpPr/>
          <p:nvPr/>
        </p:nvSpPr>
        <p:spPr>
          <a:xfrm>
            <a:off x="907920" y="4066560"/>
            <a:ext cx="2064960" cy="47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725"/>
              </a:lnSpc>
            </a:pPr>
            <a:r>
              <a:rPr b="0" lang="en-IN" sz="3200" spc="-52" strike="noStrike">
                <a:solidFill>
                  <a:srgbClr val="000000"/>
                </a:solidFill>
                <a:latin typeface="AJJWSF+DejaVu Sans"/>
                <a:ea typeface="DejaVu Sans"/>
              </a:rPr>
              <a:t>Transient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711" name="CustomShape 6"/>
          <p:cNvSpPr/>
          <p:nvPr/>
        </p:nvSpPr>
        <p:spPr>
          <a:xfrm>
            <a:off x="635040" y="4152600"/>
            <a:ext cx="268560" cy="25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35"/>
              </a:lnSpc>
            </a:pPr>
            <a:r>
              <a:rPr b="0" lang="en-IN" sz="225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</a:t>
            </a:r>
            <a:endParaRPr b="0" lang="en-IN" sz="2250" spc="-1" strike="noStrike">
              <a:latin typeface="Arial"/>
            </a:endParaRPr>
          </a:p>
        </p:txBody>
      </p:sp>
      <p:sp>
        <p:nvSpPr>
          <p:cNvPr id="712" name="CustomShape 7"/>
          <p:cNvSpPr/>
          <p:nvPr/>
        </p:nvSpPr>
        <p:spPr>
          <a:xfrm>
            <a:off x="907920" y="4623840"/>
            <a:ext cx="2176200" cy="47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725"/>
              </a:lnSpc>
            </a:pPr>
            <a:r>
              <a:rPr b="0" lang="en-IN" sz="32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Persistent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713" name="CustomShape 8"/>
          <p:cNvSpPr/>
          <p:nvPr/>
        </p:nvSpPr>
        <p:spPr>
          <a:xfrm>
            <a:off x="635040" y="4709880"/>
            <a:ext cx="268560" cy="25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35"/>
              </a:lnSpc>
            </a:pPr>
            <a:r>
              <a:rPr b="0" lang="en-IN" sz="225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</a:t>
            </a:r>
            <a:endParaRPr b="0" lang="en-IN" sz="2250" spc="-1" strike="noStrike">
              <a:latin typeface="Arial"/>
            </a:endParaRPr>
          </a:p>
        </p:txBody>
      </p:sp>
      <p:sp>
        <p:nvSpPr>
          <p:cNvPr id="714" name="CustomShape 9"/>
          <p:cNvSpPr/>
          <p:nvPr/>
        </p:nvSpPr>
        <p:spPr>
          <a:xfrm>
            <a:off x="907920" y="5181480"/>
            <a:ext cx="2112840" cy="47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725"/>
              </a:lnSpc>
            </a:pPr>
            <a:r>
              <a:rPr b="0" lang="en-IN" sz="32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Detached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715" name="CustomShape 10"/>
          <p:cNvSpPr/>
          <p:nvPr/>
        </p:nvSpPr>
        <p:spPr>
          <a:xfrm>
            <a:off x="635040" y="5266440"/>
            <a:ext cx="268560" cy="25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35"/>
              </a:lnSpc>
            </a:pPr>
            <a:r>
              <a:rPr b="0" lang="en-IN" sz="225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</a:t>
            </a:r>
            <a:endParaRPr b="0" lang="en-IN" sz="2250" spc="-1" strike="noStrike">
              <a:latin typeface="Arial"/>
            </a:endParaRPr>
          </a:p>
        </p:txBody>
      </p:sp>
      <p:sp>
        <p:nvSpPr>
          <p:cNvPr id="716" name="CustomShape 11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8" name="CustomShape 2"/>
          <p:cNvSpPr/>
          <p:nvPr/>
        </p:nvSpPr>
        <p:spPr>
          <a:xfrm>
            <a:off x="702360" y="428760"/>
            <a:ext cx="429264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72" strike="noStrike">
                <a:solidFill>
                  <a:srgbClr val="775f55"/>
                </a:solidFill>
                <a:latin typeface="AJJWSF+DejaVu Sans"/>
                <a:ea typeface="DejaVu Sans"/>
              </a:rPr>
              <a:t>Transient</a:t>
            </a:r>
            <a:r>
              <a:rPr b="0" lang="en-IN" sz="4400" spc="66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state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19" name="CustomShape 3"/>
          <p:cNvSpPr/>
          <p:nvPr/>
        </p:nvSpPr>
        <p:spPr>
          <a:xfrm>
            <a:off x="562680" y="1636920"/>
            <a:ext cx="8287920" cy="65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560"/>
              </a:lnSpc>
            </a:pPr>
            <a:r>
              <a:rPr b="0" lang="en-IN" sz="22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The instance is</a:t>
            </a:r>
            <a:r>
              <a:rPr b="0" lang="en-IN" sz="220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not associated with any persistence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ts val="2560"/>
              </a:lnSpc>
              <a:spcBef>
                <a:spcPts val="28"/>
              </a:spcBef>
            </a:pPr>
            <a:r>
              <a:rPr b="0" lang="en-IN" sz="22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context. It has no persistent identity or primary </a:t>
            </a:r>
            <a:r>
              <a:rPr b="0" lang="en-IN" sz="2200" spc="-46" strike="noStrike">
                <a:solidFill>
                  <a:srgbClr val="000000"/>
                </a:solidFill>
                <a:latin typeface="AJJWSF+DejaVu Sans"/>
                <a:ea typeface="DejaVu Sans"/>
              </a:rPr>
              <a:t>key</a:t>
            </a:r>
            <a:r>
              <a:rPr b="0" lang="en-IN" sz="2200" spc="2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value.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720" name="CustomShape 4"/>
          <p:cNvSpPr/>
          <p:nvPr/>
        </p:nvSpPr>
        <p:spPr>
          <a:xfrm>
            <a:off x="242640" y="1707480"/>
            <a:ext cx="300600" cy="91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199"/>
              </a:lnSpc>
            </a:pPr>
            <a:r>
              <a:rPr b="0" lang="en-IN" sz="13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300" spc="-1" strike="noStrike">
              <a:latin typeface="Arial"/>
            </a:endParaRPr>
          </a:p>
          <a:p>
            <a:pPr>
              <a:lnSpc>
                <a:spcPts val="1199"/>
              </a:lnSpc>
              <a:spcBef>
                <a:spcPts val="4779"/>
              </a:spcBef>
            </a:pPr>
            <a:r>
              <a:rPr b="0" lang="en-IN" sz="13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721" name="CustomShape 5"/>
          <p:cNvSpPr/>
          <p:nvPr/>
        </p:nvSpPr>
        <p:spPr>
          <a:xfrm>
            <a:off x="562680" y="2396520"/>
            <a:ext cx="7777080" cy="98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560"/>
              </a:lnSpc>
            </a:pPr>
            <a:r>
              <a:rPr b="0" lang="en-IN" sz="2200" spc="-38" strike="noStrike">
                <a:solidFill>
                  <a:srgbClr val="000000"/>
                </a:solidFill>
                <a:latin typeface="AJJWSF+DejaVu Sans"/>
                <a:ea typeface="DejaVu Sans"/>
              </a:rPr>
              <a:t>Transient</a:t>
            </a:r>
            <a:r>
              <a:rPr b="0" lang="en-IN" sz="2200" spc="26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instances may be made persistent by</a:t>
            </a:r>
            <a:r>
              <a:rPr b="0" lang="en-IN" sz="22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calling</a:t>
            </a:r>
            <a:endParaRPr b="0" lang="en-IN" sz="2200" spc="-1" strike="noStrike">
              <a:latin typeface="Arial"/>
            </a:endParaRPr>
          </a:p>
          <a:p>
            <a:pPr>
              <a:lnSpc>
                <a:spcPts val="2560"/>
              </a:lnSpc>
              <a:spcBef>
                <a:spcPts val="28"/>
              </a:spcBef>
            </a:pPr>
            <a:r>
              <a:rPr b="0" lang="en-IN" sz="22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save(), persist()</a:t>
            </a:r>
            <a:r>
              <a:rPr b="0" lang="en-IN" sz="22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or</a:t>
            </a:r>
            <a:r>
              <a:rPr b="0" lang="en-IN" sz="22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saveOrUpdate()</a:t>
            </a:r>
            <a:r>
              <a:rPr b="0" lang="en-IN" sz="22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method</a:t>
            </a:r>
            <a:r>
              <a:rPr b="0" lang="en-IN" sz="22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on</a:t>
            </a:r>
            <a:r>
              <a:rPr b="0" lang="en-IN" sz="22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Session</a:t>
            </a:r>
            <a:endParaRPr b="0" lang="en-IN" sz="2200" spc="-1" strike="noStrike">
              <a:latin typeface="Arial"/>
            </a:endParaRPr>
          </a:p>
          <a:p>
            <a:pPr>
              <a:lnSpc>
                <a:spcPts val="2560"/>
              </a:lnSpc>
              <a:spcBef>
                <a:spcPts val="28"/>
              </a:spcBef>
            </a:pPr>
            <a:r>
              <a:rPr b="0" lang="en-IN" sz="22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object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722" name="CustomShape 6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4" name="CustomShape 2"/>
          <p:cNvSpPr/>
          <p:nvPr/>
        </p:nvSpPr>
        <p:spPr>
          <a:xfrm>
            <a:off x="702360" y="428760"/>
            <a:ext cx="764928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save() vs pesist()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25" name="CustomShape 3"/>
          <p:cNvSpPr/>
          <p:nvPr/>
        </p:nvSpPr>
        <p:spPr>
          <a:xfrm>
            <a:off x="663120" y="1798200"/>
            <a:ext cx="7542000" cy="129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6" name="CustomShape 4"/>
          <p:cNvSpPr/>
          <p:nvPr/>
        </p:nvSpPr>
        <p:spPr>
          <a:xfrm>
            <a:off x="320040" y="1831680"/>
            <a:ext cx="362520" cy="41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274"/>
              </a:lnSpc>
            </a:pPr>
            <a:r>
              <a:rPr b="0" lang="en-IN" sz="36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.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727" name="CustomShape 5"/>
          <p:cNvSpPr/>
          <p:nvPr/>
        </p:nvSpPr>
        <p:spPr>
          <a:xfrm>
            <a:off x="663120" y="3574800"/>
            <a:ext cx="814572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8" name="CustomShape 6"/>
          <p:cNvSpPr/>
          <p:nvPr/>
        </p:nvSpPr>
        <p:spPr>
          <a:xfrm>
            <a:off x="320040" y="4484160"/>
            <a:ext cx="858708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9" name="CustomShape 7"/>
          <p:cNvSpPr/>
          <p:nvPr/>
        </p:nvSpPr>
        <p:spPr>
          <a:xfrm>
            <a:off x="663120" y="4824000"/>
            <a:ext cx="477900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0" name="CustomShape 8"/>
          <p:cNvSpPr/>
          <p:nvPr/>
        </p:nvSpPr>
        <p:spPr>
          <a:xfrm>
            <a:off x="663120" y="5320080"/>
            <a:ext cx="8318520" cy="41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1" name="CustomShape 9"/>
          <p:cNvSpPr/>
          <p:nvPr/>
        </p:nvSpPr>
        <p:spPr>
          <a:xfrm>
            <a:off x="320040" y="5345280"/>
            <a:ext cx="315720" cy="32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546"/>
              </a:lnSpc>
            </a:pPr>
            <a:r>
              <a:rPr b="0" lang="en-IN" sz="28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.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732" name="CustomShape 10"/>
          <p:cNvSpPr/>
          <p:nvPr/>
        </p:nvSpPr>
        <p:spPr>
          <a:xfrm>
            <a:off x="663120" y="5916960"/>
            <a:ext cx="7345080" cy="96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33" name="" descr=""/>
          <p:cNvPicPr/>
          <p:nvPr/>
        </p:nvPicPr>
        <p:blipFill>
          <a:blip r:embed="rId2"/>
          <a:stretch/>
        </p:blipFill>
        <p:spPr>
          <a:xfrm>
            <a:off x="936000" y="1798200"/>
            <a:ext cx="7271280" cy="4196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5" name="CustomShape 2"/>
          <p:cNvSpPr/>
          <p:nvPr/>
        </p:nvSpPr>
        <p:spPr>
          <a:xfrm>
            <a:off x="702360" y="485640"/>
            <a:ext cx="7931160" cy="52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4144"/>
              </a:lnSpc>
            </a:pPr>
            <a:r>
              <a:rPr b="0" lang="en-IN" sz="355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Diﬀerent between get() and load()</a:t>
            </a:r>
            <a:endParaRPr b="0" lang="en-IN" sz="3550" spc="-1" strike="noStrike">
              <a:latin typeface="Arial"/>
            </a:endParaRPr>
          </a:p>
        </p:txBody>
      </p:sp>
      <p:sp>
        <p:nvSpPr>
          <p:cNvPr id="736" name="CustomShape 3"/>
          <p:cNvSpPr/>
          <p:nvPr/>
        </p:nvSpPr>
        <p:spPr>
          <a:xfrm>
            <a:off x="1022400" y="1661040"/>
            <a:ext cx="6716880" cy="26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95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both functions </a:t>
            </a:r>
            <a:r>
              <a:rPr b="0" lang="en-IN" sz="180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are</a:t>
            </a:r>
            <a:r>
              <a:rPr b="0" lang="en-IN" sz="1800" spc="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use</a:t>
            </a:r>
            <a:r>
              <a:rPr b="0" lang="en-IN" sz="18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to</a:t>
            </a:r>
            <a:r>
              <a:rPr b="0" lang="en-IN" sz="18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retrieve an object with diﬀerent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37" name="CustomShape 4"/>
          <p:cNvSpPr/>
          <p:nvPr/>
        </p:nvSpPr>
        <p:spPr>
          <a:xfrm>
            <a:off x="703440" y="1719720"/>
            <a:ext cx="273600" cy="12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981"/>
              </a:lnSpc>
            </a:pPr>
            <a:r>
              <a:rPr b="0" lang="en-IN" sz="11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738" name="CustomShape 5"/>
          <p:cNvSpPr/>
          <p:nvPr/>
        </p:nvSpPr>
        <p:spPr>
          <a:xfrm>
            <a:off x="1022400" y="1935360"/>
            <a:ext cx="1475640" cy="26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95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mechanism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39" name="CustomShape 6"/>
          <p:cNvSpPr/>
          <p:nvPr/>
        </p:nvSpPr>
        <p:spPr>
          <a:xfrm>
            <a:off x="1022400" y="2298600"/>
            <a:ext cx="1737000" cy="26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95"/>
              </a:lnSpc>
            </a:pPr>
            <a:r>
              <a:rPr b="0" lang="en-IN" sz="1800" spc="-1" strike="noStrike">
                <a:solidFill>
                  <a:srgbClr val="ff0000"/>
                </a:solidFill>
                <a:latin typeface="AJJWSF+DejaVu Sans"/>
                <a:ea typeface="DejaVu Sans"/>
              </a:rPr>
              <a:t>session.load()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40" name="CustomShape 7"/>
          <p:cNvSpPr/>
          <p:nvPr/>
        </p:nvSpPr>
        <p:spPr>
          <a:xfrm>
            <a:off x="703440" y="2357280"/>
            <a:ext cx="273600" cy="12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981"/>
              </a:lnSpc>
            </a:pPr>
            <a:r>
              <a:rPr b="0" lang="en-IN" sz="11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741" name="CustomShape 8"/>
          <p:cNvSpPr/>
          <p:nvPr/>
        </p:nvSpPr>
        <p:spPr>
          <a:xfrm>
            <a:off x="1342440" y="2642760"/>
            <a:ext cx="7288560" cy="26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95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It will always </a:t>
            </a:r>
            <a:r>
              <a:rPr b="0" lang="en-IN" sz="18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return</a:t>
            </a:r>
            <a:r>
              <a:rPr b="0" lang="en-IN" sz="1800" spc="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 </a:t>
            </a:r>
            <a:r>
              <a:rPr b="0" lang="en-IN" sz="18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“proxy”</a:t>
            </a:r>
            <a:r>
              <a:rPr b="0" lang="en-IN" sz="1800" spc="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(Hibernate term)</a:t>
            </a:r>
            <a:r>
              <a:rPr b="0" lang="en-IN" sz="18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without hitting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42" name="CustomShape 9"/>
          <p:cNvSpPr/>
          <p:nvPr/>
        </p:nvSpPr>
        <p:spPr>
          <a:xfrm>
            <a:off x="1069200" y="2690280"/>
            <a:ext cx="217440" cy="14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145"/>
              </a:lnSpc>
            </a:pPr>
            <a:r>
              <a:rPr b="0" lang="en-IN" sz="125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</a:t>
            </a:r>
            <a:endParaRPr b="0" lang="en-IN" sz="1250" spc="-1" strike="noStrike">
              <a:latin typeface="Arial"/>
            </a:endParaRPr>
          </a:p>
        </p:txBody>
      </p:sp>
      <p:sp>
        <p:nvSpPr>
          <p:cNvPr id="743" name="CustomShape 10"/>
          <p:cNvSpPr/>
          <p:nvPr/>
        </p:nvSpPr>
        <p:spPr>
          <a:xfrm>
            <a:off x="1342440" y="2917080"/>
            <a:ext cx="1729800" cy="26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95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the database.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44" name="CustomShape 11"/>
          <p:cNvSpPr/>
          <p:nvPr/>
        </p:nvSpPr>
        <p:spPr>
          <a:xfrm>
            <a:off x="1342440" y="3261240"/>
            <a:ext cx="5474160" cy="26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95"/>
              </a:lnSpc>
            </a:pPr>
            <a:r>
              <a:rPr b="0" lang="en-IN" sz="1800" spc="-26" strike="noStrike">
                <a:solidFill>
                  <a:srgbClr val="000000"/>
                </a:solidFill>
                <a:latin typeface="AJJWSF+DejaVu Sans"/>
                <a:ea typeface="DejaVu Sans"/>
              </a:rPr>
              <a:t>proxy</a:t>
            </a:r>
            <a:r>
              <a:rPr b="0" lang="en-IN" sz="1800" spc="26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object</a:t>
            </a:r>
            <a:r>
              <a:rPr b="0" lang="en-IN" sz="18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look </a:t>
            </a:r>
            <a:r>
              <a:rPr b="0" lang="en-IN" sz="18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like</a:t>
            </a:r>
            <a:r>
              <a:rPr b="0" lang="en-IN" sz="1800" spc="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 temporary </a:t>
            </a:r>
            <a:r>
              <a:rPr b="0" lang="en-IN" sz="18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fake</a:t>
            </a:r>
            <a:r>
              <a:rPr b="0" lang="en-IN" sz="180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object.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45" name="CustomShape 12"/>
          <p:cNvSpPr/>
          <p:nvPr/>
        </p:nvSpPr>
        <p:spPr>
          <a:xfrm>
            <a:off x="1069200" y="3308760"/>
            <a:ext cx="217440" cy="14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145"/>
              </a:lnSpc>
            </a:pPr>
            <a:r>
              <a:rPr b="0" lang="en-IN" sz="125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</a:t>
            </a:r>
            <a:endParaRPr b="0" lang="en-IN" sz="1250" spc="-1" strike="noStrike">
              <a:latin typeface="Arial"/>
            </a:endParaRPr>
          </a:p>
        </p:txBody>
      </p:sp>
      <p:sp>
        <p:nvSpPr>
          <p:cNvPr id="746" name="CustomShape 13"/>
          <p:cNvSpPr/>
          <p:nvPr/>
        </p:nvSpPr>
        <p:spPr>
          <a:xfrm>
            <a:off x="1415880" y="3605760"/>
            <a:ext cx="7006680" cy="26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95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If no </a:t>
            </a:r>
            <a:r>
              <a:rPr b="0" lang="en-IN" sz="180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row</a:t>
            </a:r>
            <a:r>
              <a:rPr b="0" lang="en-IN" sz="1800" spc="18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found , it will throws</a:t>
            </a:r>
            <a:r>
              <a:rPr b="0" lang="en-IN" sz="180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an ObjectNotFoundException.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47" name="CustomShape 14"/>
          <p:cNvSpPr/>
          <p:nvPr/>
        </p:nvSpPr>
        <p:spPr>
          <a:xfrm>
            <a:off x="1069200" y="3652920"/>
            <a:ext cx="217440" cy="14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145"/>
              </a:lnSpc>
            </a:pPr>
            <a:r>
              <a:rPr b="0" lang="en-IN" sz="125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</a:t>
            </a:r>
            <a:endParaRPr b="0" lang="en-IN" sz="1250" spc="-1" strike="noStrike">
              <a:latin typeface="Arial"/>
            </a:endParaRPr>
          </a:p>
        </p:txBody>
      </p:sp>
      <p:sp>
        <p:nvSpPr>
          <p:cNvPr id="748" name="CustomShape 15"/>
          <p:cNvSpPr/>
          <p:nvPr/>
        </p:nvSpPr>
        <p:spPr>
          <a:xfrm>
            <a:off x="1022400" y="3968640"/>
            <a:ext cx="1623960" cy="26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95"/>
              </a:lnSpc>
            </a:pPr>
            <a:r>
              <a:rPr b="0" lang="en-IN" sz="1800" spc="-1" strike="noStrike">
                <a:solidFill>
                  <a:srgbClr val="ff0000"/>
                </a:solidFill>
                <a:latin typeface="AJJWSF+DejaVu Sans"/>
                <a:ea typeface="DejaVu Sans"/>
              </a:rPr>
              <a:t>session.get()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49" name="CustomShape 16"/>
          <p:cNvSpPr/>
          <p:nvPr/>
        </p:nvSpPr>
        <p:spPr>
          <a:xfrm>
            <a:off x="703440" y="4027320"/>
            <a:ext cx="273600" cy="12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981"/>
              </a:lnSpc>
            </a:pPr>
            <a:r>
              <a:rPr b="0" lang="en-IN" sz="11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750" name="CustomShape 17"/>
          <p:cNvSpPr/>
          <p:nvPr/>
        </p:nvSpPr>
        <p:spPr>
          <a:xfrm>
            <a:off x="1342440" y="4312800"/>
            <a:ext cx="7253280" cy="26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95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It always hit the database and </a:t>
            </a:r>
            <a:r>
              <a:rPr b="0" lang="en-IN" sz="18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return</a:t>
            </a:r>
            <a:r>
              <a:rPr b="0" lang="en-IN" sz="1800" spc="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the </a:t>
            </a:r>
            <a:r>
              <a:rPr b="0" lang="en-IN" sz="18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real</a:t>
            </a:r>
            <a:r>
              <a:rPr b="0" lang="en-IN" sz="1800" spc="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object,an object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51" name="CustomShape 18"/>
          <p:cNvSpPr/>
          <p:nvPr/>
        </p:nvSpPr>
        <p:spPr>
          <a:xfrm>
            <a:off x="1069200" y="4360320"/>
            <a:ext cx="217440" cy="14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145"/>
              </a:lnSpc>
            </a:pPr>
            <a:r>
              <a:rPr b="0" lang="en-IN" sz="125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</a:t>
            </a:r>
            <a:endParaRPr b="0" lang="en-IN" sz="1250" spc="-1" strike="noStrike">
              <a:latin typeface="Arial"/>
            </a:endParaRPr>
          </a:p>
        </p:txBody>
      </p:sp>
      <p:sp>
        <p:nvSpPr>
          <p:cNvPr id="752" name="CustomShape 19"/>
          <p:cNvSpPr/>
          <p:nvPr/>
        </p:nvSpPr>
        <p:spPr>
          <a:xfrm>
            <a:off x="1342440" y="4587120"/>
            <a:ext cx="5120280" cy="26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95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that </a:t>
            </a:r>
            <a:r>
              <a:rPr b="0" lang="en-IN" sz="18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represent</a:t>
            </a:r>
            <a:r>
              <a:rPr b="0" lang="en-IN" sz="18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the database </a:t>
            </a:r>
            <a:r>
              <a:rPr b="0" lang="en-IN" sz="18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row,</a:t>
            </a:r>
            <a:r>
              <a:rPr b="0" lang="en-IN" sz="1800" spc="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not </a:t>
            </a:r>
            <a:r>
              <a:rPr b="0" lang="en-IN" sz="1800" spc="-63" strike="noStrike">
                <a:solidFill>
                  <a:srgbClr val="000000"/>
                </a:solidFill>
                <a:latin typeface="AJJWSF+DejaVu Sans"/>
                <a:ea typeface="DejaVu Sans"/>
              </a:rPr>
              <a:t>proxy.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4" name="CustomShape 2"/>
          <p:cNvSpPr/>
          <p:nvPr/>
        </p:nvSpPr>
        <p:spPr>
          <a:xfrm>
            <a:off x="702360" y="428760"/>
            <a:ext cx="450288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Detached State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55" name="CustomShape 3"/>
          <p:cNvSpPr/>
          <p:nvPr/>
        </p:nvSpPr>
        <p:spPr>
          <a:xfrm>
            <a:off x="684360" y="1917720"/>
            <a:ext cx="7752240" cy="86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256"/>
              </a:lnSpc>
            </a:pPr>
            <a:r>
              <a:rPr b="0" lang="en-IN" sz="19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The</a:t>
            </a:r>
            <a:r>
              <a:rPr b="0" lang="en-IN" sz="19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9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instance </a:t>
            </a:r>
            <a:r>
              <a:rPr b="0" lang="en-IN" sz="19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was</a:t>
            </a:r>
            <a:r>
              <a:rPr b="0" lang="en-IN" sz="19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once associated with a</a:t>
            </a:r>
            <a:r>
              <a:rPr b="0" lang="en-IN" sz="195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9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persistence</a:t>
            </a:r>
            <a:endParaRPr b="0" lang="en-IN" sz="1950" spc="-1" strike="noStrike">
              <a:latin typeface="Arial"/>
            </a:endParaRPr>
          </a:p>
          <a:p>
            <a:pPr>
              <a:lnSpc>
                <a:spcPts val="2256"/>
              </a:lnSpc>
              <a:spcBef>
                <a:spcPts val="23"/>
              </a:spcBef>
            </a:pPr>
            <a:r>
              <a:rPr b="0" lang="en-IN" sz="19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context/session but not is</a:t>
            </a:r>
            <a:r>
              <a:rPr b="0" lang="en-IN" sz="1950" spc="-3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9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not attached to</a:t>
            </a:r>
            <a:r>
              <a:rPr b="0" lang="en-IN" sz="195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9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it may</a:t>
            </a:r>
            <a:r>
              <a:rPr b="0" lang="en-IN" sz="19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9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because the</a:t>
            </a:r>
            <a:endParaRPr b="0" lang="en-IN" sz="1950" spc="-1" strike="noStrike">
              <a:latin typeface="Arial"/>
            </a:endParaRPr>
          </a:p>
          <a:p>
            <a:pPr>
              <a:lnSpc>
                <a:spcPts val="2256"/>
              </a:lnSpc>
              <a:spcBef>
                <a:spcPts val="31"/>
              </a:spcBef>
            </a:pPr>
            <a:r>
              <a:rPr b="0" lang="en-IN" sz="19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session </a:t>
            </a:r>
            <a:r>
              <a:rPr b="0" lang="en-IN" sz="19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was</a:t>
            </a:r>
            <a:r>
              <a:rPr b="0" lang="en-IN" sz="19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closed.</a:t>
            </a:r>
            <a:endParaRPr b="0" lang="en-IN" sz="1950" spc="-1" strike="noStrike">
              <a:latin typeface="Arial"/>
            </a:endParaRPr>
          </a:p>
        </p:txBody>
      </p:sp>
      <p:sp>
        <p:nvSpPr>
          <p:cNvPr id="756" name="CustomShape 4"/>
          <p:cNvSpPr/>
          <p:nvPr/>
        </p:nvSpPr>
        <p:spPr>
          <a:xfrm>
            <a:off x="471240" y="1980720"/>
            <a:ext cx="282600" cy="13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054"/>
              </a:lnSpc>
            </a:pPr>
            <a:r>
              <a:rPr b="0" lang="en-IN" sz="11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150" spc="-1" strike="noStrike">
              <a:latin typeface="Arial"/>
            </a:endParaRPr>
          </a:p>
        </p:txBody>
      </p:sp>
      <p:sp>
        <p:nvSpPr>
          <p:cNvPr id="757" name="CustomShape 5"/>
          <p:cNvSpPr/>
          <p:nvPr/>
        </p:nvSpPr>
        <p:spPr>
          <a:xfrm>
            <a:off x="684360" y="2866320"/>
            <a:ext cx="803844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256"/>
              </a:lnSpc>
            </a:pPr>
            <a:r>
              <a:rPr b="0" lang="en-IN" sz="19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It</a:t>
            </a:r>
            <a:r>
              <a:rPr b="0" lang="en-IN" sz="19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9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has a</a:t>
            </a:r>
            <a:r>
              <a:rPr b="0" lang="en-IN" sz="195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9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persistent identity and </a:t>
            </a:r>
            <a:r>
              <a:rPr b="0" lang="en-IN" sz="19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can</a:t>
            </a:r>
            <a:r>
              <a:rPr b="0" lang="en-IN" sz="19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have a</a:t>
            </a:r>
            <a:r>
              <a:rPr b="0" lang="en-IN" sz="195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9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corresponding</a:t>
            </a:r>
            <a:r>
              <a:rPr b="0" lang="en-IN" sz="19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950" spc="-29" strike="noStrike">
                <a:solidFill>
                  <a:srgbClr val="000000"/>
                </a:solidFill>
                <a:latin typeface="AJJWSF+DejaVu Sans"/>
                <a:ea typeface="DejaVu Sans"/>
              </a:rPr>
              <a:t>row</a:t>
            </a:r>
            <a:r>
              <a:rPr b="0" lang="en-IN" sz="19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9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in</a:t>
            </a:r>
            <a:endParaRPr b="0" lang="en-IN" sz="1950" spc="-1" strike="noStrike">
              <a:latin typeface="Arial"/>
            </a:endParaRPr>
          </a:p>
          <a:p>
            <a:pPr>
              <a:lnSpc>
                <a:spcPts val="2256"/>
              </a:lnSpc>
              <a:spcBef>
                <a:spcPts val="23"/>
              </a:spcBef>
            </a:pPr>
            <a:r>
              <a:rPr b="0" lang="en-IN" sz="19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the</a:t>
            </a:r>
            <a:r>
              <a:rPr b="0" lang="en-IN" sz="19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9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database.</a:t>
            </a:r>
            <a:endParaRPr b="0" lang="en-IN" sz="1950" spc="-1" strike="noStrike">
              <a:latin typeface="Arial"/>
            </a:endParaRPr>
          </a:p>
        </p:txBody>
      </p:sp>
      <p:sp>
        <p:nvSpPr>
          <p:cNvPr id="758" name="CustomShape 6"/>
          <p:cNvSpPr/>
          <p:nvPr/>
        </p:nvSpPr>
        <p:spPr>
          <a:xfrm>
            <a:off x="471240" y="2927880"/>
            <a:ext cx="282600" cy="78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054"/>
              </a:lnSpc>
            </a:pPr>
            <a:r>
              <a:rPr b="0" lang="en-IN" sz="11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150" spc="-1" strike="noStrike">
              <a:latin typeface="Arial"/>
            </a:endParaRPr>
          </a:p>
          <a:p>
            <a:pPr>
              <a:lnSpc>
                <a:spcPts val="1054"/>
              </a:lnSpc>
              <a:spcBef>
                <a:spcPts val="4037"/>
              </a:spcBef>
            </a:pPr>
            <a:r>
              <a:rPr b="0" lang="en-IN" sz="11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150" spc="-1" strike="noStrike">
              <a:latin typeface="Arial"/>
            </a:endParaRPr>
          </a:p>
        </p:txBody>
      </p:sp>
      <p:sp>
        <p:nvSpPr>
          <p:cNvPr id="759" name="CustomShape 7"/>
          <p:cNvSpPr/>
          <p:nvPr/>
        </p:nvSpPr>
        <p:spPr>
          <a:xfrm>
            <a:off x="684360" y="3517920"/>
            <a:ext cx="7711200" cy="86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256"/>
              </a:lnSpc>
            </a:pPr>
            <a:r>
              <a:rPr b="0" lang="en-IN" sz="19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While for persistent instance Hibernate</a:t>
            </a:r>
            <a:r>
              <a:rPr b="0" lang="en-IN" sz="1950" spc="596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9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guarantees</a:t>
            </a:r>
            <a:r>
              <a:rPr b="0" lang="en-IN" sz="19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9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the</a:t>
            </a:r>
            <a:endParaRPr b="0" lang="en-IN" sz="1950" spc="-1" strike="noStrike">
              <a:latin typeface="Arial"/>
            </a:endParaRPr>
          </a:p>
          <a:p>
            <a:pPr>
              <a:lnSpc>
                <a:spcPts val="2256"/>
              </a:lnSpc>
              <a:spcBef>
                <a:spcPts val="23"/>
              </a:spcBef>
            </a:pPr>
            <a:r>
              <a:rPr b="0" lang="en-IN" sz="19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relationship between persistent (database )</a:t>
            </a:r>
            <a:r>
              <a:rPr b="0" lang="en-IN" sz="19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9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identity</a:t>
            </a:r>
            <a:r>
              <a:rPr b="0" lang="en-IN" sz="19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9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and Java</a:t>
            </a:r>
            <a:endParaRPr b="0" lang="en-IN" sz="1950" spc="-1" strike="noStrike">
              <a:latin typeface="Arial"/>
            </a:endParaRPr>
          </a:p>
          <a:p>
            <a:pPr>
              <a:lnSpc>
                <a:spcPts val="2256"/>
              </a:lnSpc>
              <a:spcBef>
                <a:spcPts val="31"/>
              </a:spcBef>
            </a:pPr>
            <a:r>
              <a:rPr b="0" lang="en-IN" sz="19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identity for detached instance </a:t>
            </a:r>
            <a:r>
              <a:rPr b="0" lang="en-IN" sz="19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there</a:t>
            </a:r>
            <a:r>
              <a:rPr b="0" lang="en-IN" sz="19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is</a:t>
            </a:r>
            <a:r>
              <a:rPr b="0" lang="en-IN" sz="19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9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no such guarantees</a:t>
            </a:r>
            <a:r>
              <a:rPr b="0" lang="en-IN" sz="19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9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.</a:t>
            </a:r>
            <a:endParaRPr b="0" lang="en-IN" sz="1950" spc="-1" strike="noStrike">
              <a:latin typeface="Arial"/>
            </a:endParaRPr>
          </a:p>
        </p:txBody>
      </p:sp>
      <p:sp>
        <p:nvSpPr>
          <p:cNvPr id="760" name="CustomShape 8"/>
          <p:cNvSpPr/>
          <p:nvPr/>
        </p:nvSpPr>
        <p:spPr>
          <a:xfrm>
            <a:off x="684360" y="4466520"/>
            <a:ext cx="8082000" cy="93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256"/>
              </a:lnSpc>
            </a:pPr>
            <a:r>
              <a:rPr b="0" lang="en-IN" sz="19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Detached</a:t>
            </a:r>
            <a:r>
              <a:rPr b="0" lang="en-IN" sz="195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9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instances</a:t>
            </a:r>
            <a:r>
              <a:rPr b="0" lang="en-IN" sz="19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9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may</a:t>
            </a:r>
            <a:r>
              <a:rPr b="0" lang="en-IN" sz="19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be made persistent by</a:t>
            </a:r>
            <a:r>
              <a:rPr b="0" lang="en-IN" sz="19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9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calling</a:t>
            </a:r>
            <a:endParaRPr b="0" lang="en-IN" sz="1950" spc="-1" strike="noStrike">
              <a:latin typeface="Arial"/>
            </a:endParaRPr>
          </a:p>
          <a:p>
            <a:pPr>
              <a:lnSpc>
                <a:spcPts val="2197"/>
              </a:lnSpc>
              <a:spcBef>
                <a:spcPts val="207"/>
              </a:spcBef>
            </a:pPr>
            <a:r>
              <a:rPr b="1" lang="en-IN" sz="1950" spc="-1" strike="noStrike">
                <a:solidFill>
                  <a:srgbClr val="000000"/>
                </a:solidFill>
                <a:latin typeface="TUIKIA+Liberation Mono Bold"/>
                <a:ea typeface="DejaVu Sans"/>
              </a:rPr>
              <a:t>update(), saveOrUpdate()</a:t>
            </a:r>
            <a:endParaRPr b="0" lang="en-IN" sz="1950" spc="-1" strike="noStrike">
              <a:latin typeface="Arial"/>
            </a:endParaRPr>
          </a:p>
          <a:p>
            <a:pPr>
              <a:lnSpc>
                <a:spcPts val="2256"/>
              </a:lnSpc>
              <a:spcBef>
                <a:spcPts val="417"/>
              </a:spcBef>
            </a:pPr>
            <a:r>
              <a:rPr b="0" lang="en-IN" sz="19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The</a:t>
            </a:r>
            <a:r>
              <a:rPr b="0" lang="en-IN" sz="19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9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state of a</a:t>
            </a:r>
            <a:r>
              <a:rPr b="0" lang="en-IN" sz="195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9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transient or detached instance may</a:t>
            </a:r>
            <a:r>
              <a:rPr b="0" lang="en-IN" sz="19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9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also be made</a:t>
            </a:r>
            <a:endParaRPr b="0" lang="en-IN" sz="1950" spc="-1" strike="noStrike">
              <a:latin typeface="Arial"/>
            </a:endParaRPr>
          </a:p>
        </p:txBody>
      </p:sp>
      <p:sp>
        <p:nvSpPr>
          <p:cNvPr id="761" name="CustomShape 9"/>
          <p:cNvSpPr/>
          <p:nvPr/>
        </p:nvSpPr>
        <p:spPr>
          <a:xfrm>
            <a:off x="471240" y="4528080"/>
            <a:ext cx="282600" cy="78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054"/>
              </a:lnSpc>
            </a:pPr>
            <a:r>
              <a:rPr b="0" lang="en-IN" sz="11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150" spc="-1" strike="noStrike">
              <a:latin typeface="Arial"/>
            </a:endParaRPr>
          </a:p>
          <a:p>
            <a:pPr>
              <a:lnSpc>
                <a:spcPts val="1054"/>
              </a:lnSpc>
              <a:spcBef>
                <a:spcPts val="4039"/>
              </a:spcBef>
            </a:pPr>
            <a:r>
              <a:rPr b="0" lang="en-IN" sz="11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150" spc="-1" strike="noStrike">
              <a:latin typeface="Arial"/>
            </a:endParaRPr>
          </a:p>
        </p:txBody>
      </p:sp>
      <p:sp>
        <p:nvSpPr>
          <p:cNvPr id="762" name="CustomShape 10"/>
          <p:cNvSpPr/>
          <p:nvPr/>
        </p:nvSpPr>
        <p:spPr>
          <a:xfrm>
            <a:off x="684360" y="5414040"/>
            <a:ext cx="7533000" cy="28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256"/>
              </a:lnSpc>
            </a:pPr>
            <a:r>
              <a:rPr b="0" lang="en-IN" sz="19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persistent as</a:t>
            </a:r>
            <a:r>
              <a:rPr b="0" lang="en-IN" sz="19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9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</a:t>
            </a:r>
            <a:r>
              <a:rPr b="0" lang="en-IN" sz="195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9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new</a:t>
            </a:r>
            <a:r>
              <a:rPr b="0" lang="en-IN" sz="195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9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persistent</a:t>
            </a:r>
            <a:r>
              <a:rPr b="0" lang="en-IN" sz="19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9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instance by</a:t>
            </a:r>
            <a:r>
              <a:rPr b="0" lang="en-IN" sz="19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9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calling</a:t>
            </a:r>
            <a:r>
              <a:rPr b="0" lang="en-IN" sz="1950" spc="9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1" lang="en-IN" sz="1950" spc="-1" strike="noStrike">
                <a:solidFill>
                  <a:srgbClr val="000000"/>
                </a:solidFill>
                <a:latin typeface="TUIKIA+Liberation Mono Bold"/>
                <a:ea typeface="DejaVu Sans"/>
              </a:rPr>
              <a:t>merge().</a:t>
            </a:r>
            <a:endParaRPr b="0" lang="en-IN" sz="1950" spc="-1" strike="noStrike">
              <a:latin typeface="Arial"/>
            </a:endParaRPr>
          </a:p>
        </p:txBody>
      </p:sp>
      <p:sp>
        <p:nvSpPr>
          <p:cNvPr id="763" name="CustomShape 11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5" name="CustomShape 2"/>
          <p:cNvSpPr/>
          <p:nvPr/>
        </p:nvSpPr>
        <p:spPr>
          <a:xfrm>
            <a:off x="702360" y="485640"/>
            <a:ext cx="6711120" cy="52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4144"/>
              </a:lnSpc>
            </a:pPr>
            <a:r>
              <a:rPr b="0" lang="en-IN" sz="355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update(),merge() diﬀerences</a:t>
            </a:r>
            <a:endParaRPr b="0" lang="en-IN" sz="3550" spc="-1" strike="noStrike">
              <a:latin typeface="Arial"/>
            </a:endParaRPr>
          </a:p>
        </p:txBody>
      </p:sp>
      <p:sp>
        <p:nvSpPr>
          <p:cNvPr id="766" name="CustomShape 3"/>
          <p:cNvSpPr/>
          <p:nvPr/>
        </p:nvSpPr>
        <p:spPr>
          <a:xfrm>
            <a:off x="241200" y="1757520"/>
            <a:ext cx="3634920" cy="182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33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  <a:ea typeface="DejaVu Sans"/>
              </a:rPr>
              <a:t>•</a:t>
            </a:r>
            <a:r>
              <a:rPr b="1" lang="en-IN" sz="20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Update</a:t>
            </a:r>
            <a:r>
              <a:rPr b="1" lang="en-IN" sz="2000" spc="-12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20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should be used</a:t>
            </a:r>
            <a:endParaRPr b="0" lang="en-IN" sz="2000" spc="-1" strike="noStrike">
              <a:latin typeface="Arial"/>
            </a:endParaRPr>
          </a:p>
          <a:p>
            <a:pPr>
              <a:lnSpc>
                <a:spcPts val="2330"/>
              </a:lnSpc>
              <a:spcBef>
                <a:spcPts val="68"/>
              </a:spcBef>
            </a:pPr>
            <a:r>
              <a:rPr b="1" lang="en-IN" sz="20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to</a:t>
            </a:r>
            <a:r>
              <a:rPr b="1" lang="en-IN" sz="2000" spc="-15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20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save the data when</a:t>
            </a:r>
            <a:endParaRPr b="0" lang="en-IN" sz="2000" spc="-1" strike="noStrike">
              <a:latin typeface="Arial"/>
            </a:endParaRPr>
          </a:p>
          <a:p>
            <a:pPr>
              <a:lnSpc>
                <a:spcPts val="2330"/>
              </a:lnSpc>
              <a:spcBef>
                <a:spcPts val="82"/>
              </a:spcBef>
            </a:pPr>
            <a:r>
              <a:rPr b="1" lang="en-IN" sz="20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the session does</a:t>
            </a:r>
            <a:r>
              <a:rPr b="1" lang="en-IN" sz="2000" spc="-12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20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not</a:t>
            </a:r>
            <a:endParaRPr b="0" lang="en-IN" sz="2000" spc="-1" strike="noStrike">
              <a:latin typeface="Arial"/>
            </a:endParaRPr>
          </a:p>
          <a:p>
            <a:pPr>
              <a:lnSpc>
                <a:spcPts val="2330"/>
              </a:lnSpc>
              <a:spcBef>
                <a:spcPts val="68"/>
              </a:spcBef>
            </a:pPr>
            <a:r>
              <a:rPr b="1" lang="en-IN" sz="20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contain an</a:t>
            </a:r>
            <a:r>
              <a:rPr b="1" lang="en-IN" sz="2000" spc="-12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20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already</a:t>
            </a:r>
            <a:endParaRPr b="0" lang="en-IN" sz="2000" spc="-1" strike="noStrike">
              <a:latin typeface="Arial"/>
            </a:endParaRPr>
          </a:p>
          <a:p>
            <a:pPr>
              <a:lnSpc>
                <a:spcPts val="2330"/>
              </a:lnSpc>
              <a:spcBef>
                <a:spcPts val="71"/>
              </a:spcBef>
            </a:pPr>
            <a:r>
              <a:rPr b="1" lang="en-IN" sz="20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persistent instance with</a:t>
            </a:r>
            <a:endParaRPr b="0" lang="en-IN" sz="2000" spc="-1" strike="noStrike">
              <a:latin typeface="Arial"/>
            </a:endParaRPr>
          </a:p>
          <a:p>
            <a:pPr>
              <a:lnSpc>
                <a:spcPts val="2330"/>
              </a:lnSpc>
              <a:spcBef>
                <a:spcPts val="71"/>
              </a:spcBef>
            </a:pPr>
            <a:r>
              <a:rPr b="1" lang="en-IN" sz="20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the same </a:t>
            </a:r>
            <a:r>
              <a:rPr b="1" lang="en-IN" sz="2000" spc="-29" strike="noStrike">
                <a:solidFill>
                  <a:srgbClr val="000000"/>
                </a:solidFill>
                <a:latin typeface="DLHAQU+DejaVu Sans Bold"/>
                <a:ea typeface="DejaVu Sans"/>
              </a:rPr>
              <a:t>identiﬁer.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767" name="CustomShape 4"/>
          <p:cNvSpPr/>
          <p:nvPr/>
        </p:nvSpPr>
        <p:spPr>
          <a:xfrm>
            <a:off x="241200" y="3892320"/>
            <a:ext cx="3409560" cy="181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33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  <a:ea typeface="DejaVu Sans"/>
              </a:rPr>
              <a:t>•</a:t>
            </a:r>
            <a:r>
              <a:rPr b="1" lang="en-IN" sz="20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Merge should be</a:t>
            </a:r>
            <a:r>
              <a:rPr b="1" lang="en-IN" sz="2000" spc="-12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20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used</a:t>
            </a:r>
            <a:endParaRPr b="0" lang="en-IN" sz="2000" spc="-1" strike="noStrike">
              <a:latin typeface="Arial"/>
            </a:endParaRPr>
          </a:p>
          <a:p>
            <a:pPr>
              <a:lnSpc>
                <a:spcPts val="2330"/>
              </a:lnSpc>
              <a:spcBef>
                <a:spcPts val="71"/>
              </a:spcBef>
            </a:pPr>
            <a:r>
              <a:rPr b="1" lang="en-IN" sz="20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to</a:t>
            </a:r>
            <a:r>
              <a:rPr b="1" lang="en-IN" sz="2000" spc="-15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20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save the</a:t>
            </a:r>
            <a:endParaRPr b="0" lang="en-IN" sz="2000" spc="-1" strike="noStrike">
              <a:latin typeface="Arial"/>
            </a:endParaRPr>
          </a:p>
          <a:p>
            <a:pPr>
              <a:lnSpc>
                <a:spcPts val="2330"/>
              </a:lnSpc>
              <a:spcBef>
                <a:spcPts val="68"/>
              </a:spcBef>
            </a:pPr>
            <a:r>
              <a:rPr b="1" lang="en-IN" sz="20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modiﬁcations at any</a:t>
            </a:r>
            <a:endParaRPr b="0" lang="en-IN" sz="2000" spc="-1" strike="noStrike">
              <a:latin typeface="Arial"/>
            </a:endParaRPr>
          </a:p>
          <a:p>
            <a:pPr>
              <a:lnSpc>
                <a:spcPts val="2330"/>
              </a:lnSpc>
              <a:spcBef>
                <a:spcPts val="71"/>
              </a:spcBef>
            </a:pPr>
            <a:r>
              <a:rPr b="1" lang="en-IN" sz="20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time without knowing</a:t>
            </a:r>
            <a:endParaRPr b="0" lang="en-IN" sz="2000" spc="-1" strike="noStrike">
              <a:latin typeface="Arial"/>
            </a:endParaRPr>
          </a:p>
          <a:p>
            <a:pPr>
              <a:lnSpc>
                <a:spcPts val="2330"/>
              </a:lnSpc>
              <a:spcBef>
                <a:spcPts val="71"/>
              </a:spcBef>
            </a:pPr>
            <a:r>
              <a:rPr b="1" lang="en-IN" sz="20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about</a:t>
            </a:r>
            <a:r>
              <a:rPr b="1" lang="en-IN" sz="2000" spc="-12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20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the state of a</a:t>
            </a:r>
            <a:endParaRPr b="0" lang="en-IN" sz="2000" spc="-1" strike="noStrike">
              <a:latin typeface="Arial"/>
            </a:endParaRPr>
          </a:p>
          <a:p>
            <a:pPr>
              <a:lnSpc>
                <a:spcPts val="2330"/>
              </a:lnSpc>
              <a:spcBef>
                <a:spcPts val="68"/>
              </a:spcBef>
            </a:pPr>
            <a:r>
              <a:rPr b="1" lang="en-IN" sz="20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session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768" name="CustomShape 5"/>
          <p:cNvSpPr/>
          <p:nvPr/>
        </p:nvSpPr>
        <p:spPr>
          <a:xfrm>
            <a:off x="241200" y="6026040"/>
            <a:ext cx="231480" cy="25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1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•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69" name="CustomShape 6"/>
          <p:cNvSpPr/>
          <p:nvPr/>
        </p:nvSpPr>
        <p:spPr>
          <a:xfrm>
            <a:off x="322560" y="6055560"/>
            <a:ext cx="3580920" cy="25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38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TUIKIA+Liberation Mono Bold"/>
                <a:ea typeface="DejaVu Sans"/>
              </a:rPr>
              <a:t>To understand difference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70" name="CustomShape 7"/>
          <p:cNvSpPr/>
          <p:nvPr/>
        </p:nvSpPr>
        <p:spPr>
          <a:xfrm>
            <a:off x="241200" y="6329880"/>
            <a:ext cx="7744320" cy="79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38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TUIKIA+Liberation Mono Bold"/>
                <a:ea typeface="DejaVu Sans"/>
              </a:rPr>
              <a:t>bw update</a:t>
            </a:r>
            <a:r>
              <a:rPr b="0" lang="en-IN" sz="1400" spc="-12" strike="noStrike">
                <a:solidFill>
                  <a:srgbClr val="775f55"/>
                </a:solidFill>
                <a:latin typeface="AJJWSF+DejaVu Sans"/>
                <a:ea typeface="DejaVu Sans"/>
              </a:rPr>
              <a:t>rg</a:t>
            </a:r>
            <a:r>
              <a:rPr b="1" lang="en-IN" sz="1800" spc="-420" strike="noStrike">
                <a:solidFill>
                  <a:srgbClr val="000000"/>
                </a:solidFill>
                <a:latin typeface="TUIKIA+Liberation Mono Bold"/>
                <a:ea typeface="DejaVu Sans"/>
              </a:rPr>
              <a:t>(</a:t>
            </a:r>
            <a:r>
              <a:rPr b="0" lang="en-IN" sz="1400" spc="-469" strike="noStrike">
                <a:solidFill>
                  <a:srgbClr val="775f55"/>
                </a:solidFill>
                <a:latin typeface="AJJWSF+DejaVu Sans"/>
                <a:ea typeface="DejaVu Sans"/>
              </a:rPr>
              <a:t>u</a:t>
            </a:r>
            <a:r>
              <a:rPr b="1" lang="en-IN" sz="1800" spc="-619" strike="noStrike">
                <a:solidFill>
                  <a:srgbClr val="000000"/>
                </a:solidFill>
                <a:latin typeface="TUIKIA+Liberation Mono Bold"/>
                <a:ea typeface="DejaVu Sans"/>
              </a:rPr>
              <a:t>)</a:t>
            </a:r>
            <a:r>
              <a:rPr b="0" lang="en-IN" sz="1400" spc="-270" strike="noStrike">
                <a:solidFill>
                  <a:srgbClr val="775f55"/>
                </a:solidFill>
                <a:latin typeface="AJJWSF+DejaVu Sans"/>
                <a:ea typeface="DejaVu Sans"/>
              </a:rPr>
              <a:t>p</a:t>
            </a:r>
            <a:r>
              <a:rPr b="1" lang="en-IN" sz="1800" spc="-812" strike="noStrike">
                <a:solidFill>
                  <a:srgbClr val="000000"/>
                </a:solidFill>
                <a:latin typeface="TUIKIA+Liberation Mono Bold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ta</a:t>
            </a:r>
            <a:r>
              <a:rPr b="1" lang="en-IN" sz="1800" spc="-474" strike="noStrike">
                <a:solidFill>
                  <a:srgbClr val="000000"/>
                </a:solidFill>
                <a:latin typeface="TUIKIA+Liberation Mono Bold"/>
                <a:ea typeface="DejaVu Sans"/>
              </a:rPr>
              <a:t>a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.m</a:t>
            </a:r>
            <a:r>
              <a:rPr b="1" lang="en-IN" sz="1800" spc="-1" strike="noStrike">
                <a:solidFill>
                  <a:srgbClr val="000000"/>
                </a:solidFill>
                <a:latin typeface="TUIKIA+Liberation Mono Bold"/>
                <a:ea typeface="DejaVu Sans"/>
              </a:rPr>
              <a:t>nd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te</a:t>
            </a:r>
            <a:r>
              <a:rPr b="1" lang="en-IN" sz="1800" spc="-486" strike="noStrike">
                <a:solidFill>
                  <a:srgbClr val="000000"/>
                </a:solidFill>
                <a:latin typeface="TUIKIA+Liberation Mono Bold"/>
                <a:ea typeface="DejaVu Sans"/>
              </a:rPr>
              <a:t> </a:t>
            </a:r>
            <a:r>
              <a:rPr b="0" lang="en-IN" sz="1400" spc="-282" strike="noStrike">
                <a:solidFill>
                  <a:srgbClr val="775f55"/>
                </a:solidFill>
                <a:latin typeface="AJJWSF+DejaVu Sans"/>
                <a:ea typeface="DejaVu Sans"/>
              </a:rPr>
              <a:t>c</a:t>
            </a:r>
            <a:r>
              <a:rPr b="1" lang="en-IN" sz="1800" spc="-800" strike="noStrike">
                <a:solidFill>
                  <a:srgbClr val="000000"/>
                </a:solidFill>
                <a:latin typeface="TUIKIA+Liberation Mono Bold"/>
                <a:ea typeface="DejaVu Sans"/>
              </a:rPr>
              <a:t>m</a:t>
            </a:r>
            <a:r>
              <a:rPr b="0" lang="en-IN" sz="1400" spc="-89" strike="noStrike">
                <a:solidFill>
                  <a:srgbClr val="775f55"/>
                </a:solidFill>
                <a:latin typeface="AJJWSF+DejaVu Sans"/>
                <a:ea typeface="DejaVu Sans"/>
              </a:rPr>
              <a:t>h</a:t>
            </a:r>
            <a:r>
              <a:rPr b="1" lang="en-IN" sz="1800" spc="-999" strike="noStrike">
                <a:solidFill>
                  <a:srgbClr val="000000"/>
                </a:solidFill>
                <a:latin typeface="TUIKIA+Liberation Mono Bold"/>
                <a:ea typeface="DejaVu Sans"/>
              </a:rPr>
              <a:t>e</a:t>
            </a:r>
            <a:r>
              <a:rPr b="0" lang="en-IN" sz="1400" spc="-403" strike="noStrike">
                <a:solidFill>
                  <a:srgbClr val="775f55"/>
                </a:solidFill>
                <a:latin typeface="AJJWSF+DejaVu Sans"/>
                <a:ea typeface="DejaVu Sans"/>
              </a:rPr>
              <a:t>@</a:t>
            </a:r>
            <a:r>
              <a:rPr b="1" lang="en-IN" sz="1800" spc="-670" strike="noStrike">
                <a:solidFill>
                  <a:srgbClr val="000000"/>
                </a:solidFill>
                <a:latin typeface="TUIKIA+Liberation Mono Bold"/>
                <a:ea typeface="DejaVu Sans"/>
              </a:rPr>
              <a:t>r</a:t>
            </a:r>
            <a:r>
              <a:rPr b="0" lang="en-IN" sz="1400" spc="-222" strike="noStrike">
                <a:solidFill>
                  <a:srgbClr val="775f55"/>
                </a:solidFill>
                <a:latin typeface="AJJWSF+DejaVu Sans"/>
                <a:ea typeface="DejaVu Sans"/>
              </a:rPr>
              <a:t>g</a:t>
            </a:r>
            <a:r>
              <a:rPr b="1" lang="en-IN" sz="1800" spc="-860" strike="noStrike">
                <a:solidFill>
                  <a:srgbClr val="000000"/>
                </a:solidFill>
                <a:latin typeface="TUIKIA+Liberation Mono Bold"/>
                <a:ea typeface="DejaVu Sans"/>
              </a:rPr>
              <a:t>g</a:t>
            </a:r>
            <a:r>
              <a:rPr b="0" lang="en-IN" sz="1400" spc="-505" strike="noStrike">
                <a:solidFill>
                  <a:srgbClr val="775f55"/>
                </a:solidFill>
                <a:latin typeface="AJJWSF+DejaVu Sans"/>
                <a:ea typeface="DejaVu Sans"/>
              </a:rPr>
              <a:t>m</a:t>
            </a:r>
            <a:r>
              <a:rPr b="1" lang="en-IN" sz="1800" spc="-582" strike="noStrike">
                <a:solidFill>
                  <a:srgbClr val="000000"/>
                </a:solidFill>
                <a:latin typeface="TUIKIA+Liberation Mono Bold"/>
                <a:ea typeface="DejaVu Sans"/>
              </a:rPr>
              <a:t>e</a:t>
            </a:r>
            <a:r>
              <a:rPr b="0" lang="en-IN" sz="1400" spc="-279" strike="noStrike">
                <a:solidFill>
                  <a:srgbClr val="775f55"/>
                </a:solidFill>
                <a:latin typeface="AJJWSF+DejaVu Sans"/>
                <a:ea typeface="DejaVu Sans"/>
              </a:rPr>
              <a:t>a</a:t>
            </a:r>
            <a:r>
              <a:rPr b="1" lang="en-IN" sz="1800" spc="-792" strike="noStrike">
                <a:solidFill>
                  <a:srgbClr val="000000"/>
                </a:solidFill>
                <a:latin typeface="TUIKIA+Liberation Mono Bold"/>
                <a:ea typeface="DejaVu Sans"/>
              </a:rPr>
              <a:t>(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il.</a:t>
            </a:r>
            <a:r>
              <a:rPr b="1" lang="en-IN" sz="1800" spc="-642" strike="noStrike">
                <a:solidFill>
                  <a:srgbClr val="000000"/>
                </a:solidFill>
                <a:latin typeface="TUIKIA+Liberation Mono Bold"/>
                <a:ea typeface="DejaVu Sans"/>
              </a:rPr>
              <a:t>)</a:t>
            </a:r>
            <a:r>
              <a:rPr b="0" lang="en-IN" sz="1400" spc="-126" strike="noStrike">
                <a:solidFill>
                  <a:srgbClr val="775f55"/>
                </a:solidFill>
                <a:latin typeface="AJJWSF+DejaVu Sans"/>
                <a:ea typeface="DejaVu Sans"/>
              </a:rPr>
              <a:t>c</a:t>
            </a:r>
            <a:r>
              <a:rPr b="1" lang="en-IN" sz="1800" spc="-956" strike="noStrike">
                <a:solidFill>
                  <a:srgbClr val="000000"/>
                </a:solidFill>
                <a:latin typeface="TUIKIA+Liberation Mono Bold"/>
                <a:ea typeface="DejaVu Sans"/>
              </a:rPr>
              <a:t> </a:t>
            </a:r>
            <a:r>
              <a:rPr b="0" lang="en-IN" sz="1400" spc="4" strike="noStrike">
                <a:solidFill>
                  <a:srgbClr val="775f55"/>
                </a:solidFill>
                <a:latin typeface="AJJWSF+DejaVu Sans"/>
                <a:ea typeface="DejaVu Sans"/>
              </a:rPr>
              <a:t>om</a:t>
            </a:r>
            <a:r>
              <a:rPr b="0" lang="en-IN" sz="1400" spc="860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2038"/>
              </a:lnSpc>
              <a:spcBef>
                <a:spcPts val="170"/>
              </a:spcBef>
            </a:pPr>
            <a:r>
              <a:rPr b="1" lang="en-IN" sz="1800" spc="-1" strike="noStrike">
                <a:solidFill>
                  <a:srgbClr val="000000"/>
                </a:solidFill>
                <a:latin typeface="TUIKIA+Liberation Mono Bold"/>
                <a:ea typeface="DejaVu Sans"/>
              </a:rPr>
              <a:t>lets try to update values 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2" name="CustomShape 2"/>
          <p:cNvSpPr/>
          <p:nvPr/>
        </p:nvSpPr>
        <p:spPr>
          <a:xfrm>
            <a:off x="5876280" y="706680"/>
            <a:ext cx="1019880" cy="29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330"/>
              </a:lnSpc>
            </a:pPr>
            <a:r>
              <a:rPr b="0" lang="en-IN" sz="2000" spc="-1" strike="noStrike">
                <a:solidFill>
                  <a:srgbClr val="5f5f5f"/>
                </a:solidFill>
                <a:latin typeface="AJJWSF+DejaVu Sans"/>
                <a:ea typeface="DejaVu Sans"/>
              </a:rPr>
              <a:t>When</a:t>
            </a:r>
            <a:r>
              <a:rPr b="1" lang="en-IN" sz="1800" spc="-1" strike="noStrike">
                <a:solidFill>
                  <a:srgbClr val="000000"/>
                </a:solidFill>
                <a:latin typeface="TUIKIA+Liberation Mono Bold"/>
                <a:ea typeface="DejaVu Sans"/>
              </a:rPr>
              <a:t>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73" name="CustomShape 3"/>
          <p:cNvSpPr/>
          <p:nvPr/>
        </p:nvSpPr>
        <p:spPr>
          <a:xfrm>
            <a:off x="5876280" y="1031400"/>
            <a:ext cx="2895120" cy="83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38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TUIKIA+Liberation Mono Bold"/>
                <a:ea typeface="DejaVu Sans"/>
              </a:rPr>
              <a:t>session2.update(c);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ts val="2330"/>
              </a:lnSpc>
              <a:spcBef>
                <a:spcPts val="51"/>
              </a:spcBef>
            </a:pPr>
            <a:r>
              <a:rPr b="1" lang="en-IN" sz="1800" spc="-1" strike="noStrike">
                <a:solidFill>
                  <a:srgbClr val="000000"/>
                </a:solidFill>
                <a:latin typeface="TUIKIA+Liberation Mono Bold"/>
                <a:ea typeface="DejaVu Sans"/>
              </a:rPr>
              <a:t>is </a:t>
            </a:r>
            <a:r>
              <a:rPr b="0" lang="en-IN" sz="2000" spc="-1" strike="noStrike">
                <a:solidFill>
                  <a:srgbClr val="5f5f5f"/>
                </a:solidFill>
                <a:latin typeface="AJJWSF+DejaVu Sans"/>
                <a:ea typeface="DejaVu Sans"/>
              </a:rPr>
              <a:t>used instead of</a:t>
            </a:r>
            <a:endParaRPr b="0" lang="en-IN" sz="2000" spc="-1" strike="noStrike">
              <a:latin typeface="Arial"/>
            </a:endParaRPr>
          </a:p>
          <a:p>
            <a:pPr>
              <a:lnSpc>
                <a:spcPts val="2038"/>
              </a:lnSpc>
              <a:spcBef>
                <a:spcPts val="159"/>
              </a:spcBef>
            </a:pPr>
            <a:r>
              <a:rPr b="1" lang="en-IN" sz="1800" spc="-1" strike="noStrike">
                <a:solidFill>
                  <a:srgbClr val="000000"/>
                </a:solidFill>
                <a:latin typeface="TUIKIA+Liberation Mono Bold"/>
                <a:ea typeface="DejaVu Sans"/>
              </a:rPr>
              <a:t>session2.merge(c);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74" name="CustomShape 4"/>
          <p:cNvSpPr/>
          <p:nvPr/>
        </p:nvSpPr>
        <p:spPr>
          <a:xfrm>
            <a:off x="5876280" y="2139120"/>
            <a:ext cx="2583720" cy="90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330"/>
              </a:lnSpc>
            </a:pPr>
            <a:r>
              <a:rPr b="0" lang="en-IN" sz="2000" spc="-1" strike="noStrike">
                <a:solidFill>
                  <a:srgbClr val="5f5f5f"/>
                </a:solidFill>
                <a:latin typeface="AJJWSF+DejaVu Sans"/>
                <a:ea typeface="DejaVu Sans"/>
              </a:rPr>
              <a:t>This</a:t>
            </a:r>
            <a:r>
              <a:rPr b="1" lang="en-IN" sz="1800" spc="-1" strike="noStrike">
                <a:solidFill>
                  <a:srgbClr val="000000"/>
                </a:solidFill>
                <a:latin typeface="TUIKIA+Liberation Mono Bold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5f5f5f"/>
                </a:solidFill>
                <a:latin typeface="AJJWSF+DejaVu Sans"/>
                <a:ea typeface="DejaVu Sans"/>
              </a:rPr>
              <a:t>is if</a:t>
            </a:r>
            <a:r>
              <a:rPr b="0" lang="en-IN" sz="2000" spc="4" strike="noStrike">
                <a:solidFill>
                  <a:srgbClr val="5f5f5f"/>
                </a:solidFill>
                <a:latin typeface="AJJWSF+DejaVu Sans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5f5f5f"/>
                </a:solidFill>
                <a:latin typeface="AJJWSF+DejaVu Sans"/>
                <a:ea typeface="DejaVu Sans"/>
              </a:rPr>
              <a:t>there</a:t>
            </a:r>
            <a:r>
              <a:rPr b="0" lang="en-IN" sz="2000" spc="4" strike="noStrike">
                <a:solidFill>
                  <a:srgbClr val="5f5f5f"/>
                </a:solidFill>
                <a:latin typeface="AJJWSF+DejaVu Sans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5f5f5f"/>
                </a:solidFill>
                <a:latin typeface="AJJWSF+DejaVu Sans"/>
                <a:ea typeface="DejaVu Sans"/>
              </a:rPr>
              <a:t>is a</a:t>
            </a:r>
            <a:endParaRPr b="0" lang="en-IN" sz="2000" spc="-1" strike="noStrike">
              <a:latin typeface="Arial"/>
            </a:endParaRPr>
          </a:p>
          <a:p>
            <a:pPr>
              <a:lnSpc>
                <a:spcPts val="2330"/>
              </a:lnSpc>
              <a:spcBef>
                <a:spcPts val="51"/>
              </a:spcBef>
            </a:pPr>
            <a:r>
              <a:rPr b="0" lang="en-IN" sz="2000" spc="-1" strike="noStrike">
                <a:solidFill>
                  <a:srgbClr val="5f5f5f"/>
                </a:solidFill>
                <a:latin typeface="AJJWSF+DejaVu Sans"/>
                <a:ea typeface="DejaVu Sans"/>
              </a:rPr>
              <a:t>persistent instance</a:t>
            </a:r>
            <a:endParaRPr b="0" lang="en-IN" sz="2000" spc="-1" strike="noStrike">
              <a:latin typeface="Arial"/>
            </a:endParaRPr>
          </a:p>
          <a:p>
            <a:pPr>
              <a:lnSpc>
                <a:spcPts val="2330"/>
              </a:lnSpc>
              <a:spcBef>
                <a:spcPts val="68"/>
              </a:spcBef>
            </a:pPr>
            <a:r>
              <a:rPr b="0" lang="en-IN" sz="2000" spc="-1" strike="noStrike">
                <a:solidFill>
                  <a:srgbClr val="5f5f5f"/>
                </a:solidFill>
                <a:latin typeface="AJJWSF+DejaVu Sans"/>
                <a:ea typeface="DejaVu Sans"/>
              </a:rPr>
              <a:t>with the same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775" name="CustomShape 5"/>
          <p:cNvSpPr/>
          <p:nvPr/>
        </p:nvSpPr>
        <p:spPr>
          <a:xfrm>
            <a:off x="5876280" y="3053520"/>
            <a:ext cx="2101320" cy="29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330"/>
              </a:lnSpc>
            </a:pPr>
            <a:r>
              <a:rPr b="0" lang="en-IN" sz="2000" spc="-1" strike="noStrike">
                <a:solidFill>
                  <a:srgbClr val="5f5f5f"/>
                </a:solidFill>
                <a:latin typeface="AJJWSF+DejaVu Sans"/>
                <a:ea typeface="DejaVu Sans"/>
              </a:rPr>
              <a:t>identiﬁer in</a:t>
            </a:r>
            <a:r>
              <a:rPr b="0" lang="en-IN" sz="2000" spc="4" strike="noStrike">
                <a:solidFill>
                  <a:srgbClr val="5f5f5f"/>
                </a:solidFill>
                <a:latin typeface="AJJWSF+DejaVu Sans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5f5f5f"/>
                </a:solidFill>
                <a:latin typeface="AJJWSF+DejaVu Sans"/>
                <a:ea typeface="DejaVu Sans"/>
              </a:rPr>
              <a:t>the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776" name="CustomShape 6"/>
          <p:cNvSpPr/>
          <p:nvPr/>
        </p:nvSpPr>
        <p:spPr>
          <a:xfrm>
            <a:off x="5876280" y="3358440"/>
            <a:ext cx="2846880" cy="92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330"/>
              </a:lnSpc>
            </a:pPr>
            <a:r>
              <a:rPr b="0" lang="en-IN" sz="2000" spc="-1" strike="noStrike">
                <a:solidFill>
                  <a:srgbClr val="5f5f5f"/>
                </a:solidFill>
                <a:latin typeface="AJJWSF+DejaVu Sans"/>
                <a:ea typeface="DejaVu Sans"/>
              </a:rPr>
              <a:t>session, update() will</a:t>
            </a:r>
            <a:endParaRPr b="0" lang="en-IN" sz="2000" spc="-1" strike="noStrike">
              <a:latin typeface="Arial"/>
            </a:endParaRPr>
          </a:p>
          <a:p>
            <a:pPr>
              <a:lnSpc>
                <a:spcPts val="2330"/>
              </a:lnSpc>
              <a:spcBef>
                <a:spcPts val="68"/>
              </a:spcBef>
            </a:pPr>
            <a:r>
              <a:rPr b="0" lang="en-IN" sz="2000" spc="-12" strike="noStrike">
                <a:solidFill>
                  <a:srgbClr val="5f5f5f"/>
                </a:solidFill>
                <a:latin typeface="AJJWSF+DejaVu Sans"/>
                <a:ea typeface="DejaVu Sans"/>
              </a:rPr>
              <a:t>throw</a:t>
            </a:r>
            <a:r>
              <a:rPr b="0" lang="en-IN" sz="2000" spc="12" strike="noStrike">
                <a:solidFill>
                  <a:srgbClr val="5f5f5f"/>
                </a:solidFill>
                <a:latin typeface="AJJWSF+DejaVu Sans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5f5f5f"/>
                </a:solidFill>
                <a:latin typeface="AJJWSF+DejaVu Sans"/>
                <a:ea typeface="DejaVu Sans"/>
              </a:rPr>
              <a:t>an exception!</a:t>
            </a:r>
            <a:endParaRPr b="0" lang="en-IN" sz="2000" spc="-1" strike="noStrike">
              <a:latin typeface="Arial"/>
            </a:endParaRPr>
          </a:p>
          <a:p>
            <a:pPr marL="143640">
              <a:lnSpc>
                <a:spcPts val="2330"/>
              </a:lnSpc>
              <a:spcBef>
                <a:spcPts val="261"/>
              </a:spcBef>
            </a:pPr>
            <a:r>
              <a:rPr b="0" lang="en-IN" sz="2000" spc="-1" strike="noStrike">
                <a:solidFill>
                  <a:srgbClr val="5f5f5f"/>
                </a:solidFill>
                <a:latin typeface="AJJWSF+DejaVu Sans"/>
                <a:ea typeface="DejaVu Sans"/>
              </a:rPr>
              <a:t>When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777" name="CustomShape 7"/>
          <p:cNvSpPr/>
          <p:nvPr/>
        </p:nvSpPr>
        <p:spPr>
          <a:xfrm>
            <a:off x="6019920" y="4321080"/>
            <a:ext cx="2999160" cy="271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268"/>
              </a:lnSpc>
            </a:pPr>
            <a:r>
              <a:rPr b="1" lang="en-IN" sz="2000" spc="-1" strike="noStrike">
                <a:solidFill>
                  <a:srgbClr val="000000"/>
                </a:solidFill>
                <a:latin typeface="TUIKIA+Liberation Mono Bold"/>
                <a:ea typeface="DejaVu Sans"/>
              </a:rPr>
              <a:t>session2.merge(c);</a:t>
            </a:r>
            <a:endParaRPr b="0" lang="en-IN" sz="2000" spc="-1" strike="noStrike">
              <a:latin typeface="Arial"/>
            </a:endParaRPr>
          </a:p>
          <a:p>
            <a:pPr>
              <a:lnSpc>
                <a:spcPts val="2330"/>
              </a:lnSpc>
            </a:pPr>
            <a:r>
              <a:rPr b="0" lang="en-IN" sz="2000" spc="-1" strike="noStrike">
                <a:solidFill>
                  <a:srgbClr val="5f5f5f"/>
                </a:solidFill>
                <a:latin typeface="AJJWSF+DejaVu Sans"/>
                <a:ea typeface="DejaVu Sans"/>
              </a:rPr>
              <a:t>is used the data gets</a:t>
            </a:r>
            <a:endParaRPr b="0" lang="en-IN" sz="2000" spc="-1" strike="noStrike">
              <a:latin typeface="Arial"/>
            </a:endParaRPr>
          </a:p>
          <a:p>
            <a:pPr>
              <a:lnSpc>
                <a:spcPts val="2330"/>
              </a:lnSpc>
              <a:spcBef>
                <a:spcPts val="71"/>
              </a:spcBef>
            </a:pPr>
            <a:r>
              <a:rPr b="0" lang="en-IN" sz="2000" spc="-1" strike="noStrike">
                <a:solidFill>
                  <a:srgbClr val="5f5f5f"/>
                </a:solidFill>
                <a:latin typeface="AJJWSF+DejaVu Sans"/>
                <a:ea typeface="DejaVu Sans"/>
              </a:rPr>
              <a:t>updated because the</a:t>
            </a:r>
            <a:endParaRPr b="0" lang="en-IN" sz="2000" spc="-1" strike="noStrike">
              <a:latin typeface="Arial"/>
            </a:endParaRPr>
          </a:p>
          <a:p>
            <a:pPr>
              <a:lnSpc>
                <a:spcPts val="2330"/>
              </a:lnSpc>
              <a:spcBef>
                <a:spcPts val="71"/>
              </a:spcBef>
            </a:pPr>
            <a:r>
              <a:rPr b="0" lang="en-IN" sz="2000" spc="-1" strike="noStrike">
                <a:solidFill>
                  <a:srgbClr val="5f5f5f"/>
                </a:solidFill>
                <a:latin typeface="AJJWSF+DejaVu Sans"/>
                <a:ea typeface="DejaVu Sans"/>
              </a:rPr>
              <a:t>instance that the</a:t>
            </a:r>
            <a:endParaRPr b="0" lang="en-IN" sz="2000" spc="-1" strike="noStrike">
              <a:latin typeface="Arial"/>
            </a:endParaRPr>
          </a:p>
          <a:p>
            <a:pPr>
              <a:lnSpc>
                <a:spcPts val="2330"/>
              </a:lnSpc>
              <a:spcBef>
                <a:spcPts val="68"/>
              </a:spcBef>
            </a:pPr>
            <a:r>
              <a:rPr b="0" lang="en-IN" sz="2000" spc="-1" strike="noStrike">
                <a:solidFill>
                  <a:srgbClr val="5f5f5f"/>
                </a:solidFill>
                <a:latin typeface="AJJWSF+DejaVu Sans"/>
                <a:ea typeface="DejaVu Sans"/>
              </a:rPr>
              <a:t>session is holding</a:t>
            </a:r>
            <a:endParaRPr b="0" lang="en-IN" sz="2000" spc="-1" strike="noStrike">
              <a:latin typeface="Arial"/>
            </a:endParaRPr>
          </a:p>
          <a:p>
            <a:pPr>
              <a:lnSpc>
                <a:spcPts val="2330"/>
              </a:lnSpc>
              <a:spcBef>
                <a:spcPts val="82"/>
              </a:spcBef>
            </a:pPr>
            <a:r>
              <a:rPr b="0" lang="en-IN" sz="2000" spc="-1" strike="noStrike">
                <a:solidFill>
                  <a:srgbClr val="5f5f5f"/>
                </a:solidFill>
                <a:latin typeface="AJJWSF+DejaVu Sans"/>
                <a:ea typeface="DejaVu Sans"/>
              </a:rPr>
              <a:t>gets its values </a:t>
            </a:r>
            <a:r>
              <a:rPr b="0" lang="en-IN" sz="2000" spc="-15" strike="noStrike">
                <a:solidFill>
                  <a:srgbClr val="5f5f5f"/>
                </a:solidFill>
                <a:latin typeface="AJJWSF+DejaVu Sans"/>
                <a:ea typeface="DejaVu Sans"/>
              </a:rPr>
              <a:t>from</a:t>
            </a:r>
            <a:endParaRPr b="0" lang="en-IN" sz="2000" spc="-1" strike="noStrike">
              <a:latin typeface="Arial"/>
            </a:endParaRPr>
          </a:p>
          <a:p>
            <a:pPr>
              <a:lnSpc>
                <a:spcPts val="2330"/>
              </a:lnSpc>
              <a:spcBef>
                <a:spcPts val="68"/>
              </a:spcBef>
            </a:pPr>
            <a:r>
              <a:rPr b="0" lang="en-IN" sz="2000" spc="-1" strike="noStrike">
                <a:solidFill>
                  <a:srgbClr val="5f5f5f"/>
                </a:solidFill>
                <a:latin typeface="AJJWSF+DejaVu Sans"/>
                <a:ea typeface="DejaVu Sans"/>
              </a:rPr>
              <a:t>the detached instance</a:t>
            </a:r>
            <a:endParaRPr b="0" lang="en-IN" sz="2000" spc="-1" strike="noStrike">
              <a:latin typeface="Arial"/>
            </a:endParaRPr>
          </a:p>
          <a:p>
            <a:pPr>
              <a:lnSpc>
                <a:spcPts val="2330"/>
              </a:lnSpc>
              <a:spcBef>
                <a:spcPts val="71"/>
              </a:spcBef>
            </a:pPr>
            <a:r>
              <a:rPr b="0" lang="en-IN" sz="2000" spc="-1" strike="noStrike">
                <a:solidFill>
                  <a:srgbClr val="5f5f5f"/>
                </a:solidFill>
                <a:latin typeface="AJJWSF+DejaVu Sans"/>
                <a:ea typeface="DejaVu Sans"/>
              </a:rPr>
              <a:t>when merge is</a:t>
            </a:r>
            <a:r>
              <a:rPr b="0" lang="en-IN" sz="2000" spc="7" strike="noStrike">
                <a:solidFill>
                  <a:srgbClr val="5f5f5f"/>
                </a:solidFill>
                <a:latin typeface="AJJWSF+DejaVu Sans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5f5f5f"/>
                </a:solidFill>
                <a:latin typeface="AJJWSF+DejaVu Sans"/>
                <a:ea typeface="DejaVu Sans"/>
              </a:rPr>
              <a:t>called</a:t>
            </a:r>
            <a:endParaRPr b="0" lang="en-IN" sz="2000" spc="-1" strike="noStrike">
              <a:latin typeface="Arial"/>
            </a:endParaRPr>
          </a:p>
          <a:p>
            <a:pPr>
              <a:lnSpc>
                <a:spcPts val="2330"/>
              </a:lnSpc>
              <a:spcBef>
                <a:spcPts val="71"/>
              </a:spcBef>
            </a:pPr>
            <a:r>
              <a:rPr b="0" lang="en-IN" sz="2000" spc="-1" strike="noStrike">
                <a:solidFill>
                  <a:srgbClr val="5f5f5f"/>
                </a:solidFill>
                <a:latin typeface="AJJWSF+DejaVu Sans"/>
                <a:ea typeface="DejaVu Sans"/>
              </a:rPr>
              <a:t>on detached instance.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778" name="CustomShape 8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0" name="CustomShape 2"/>
          <p:cNvSpPr/>
          <p:nvPr/>
        </p:nvSpPr>
        <p:spPr>
          <a:xfrm>
            <a:off x="702360" y="428760"/>
            <a:ext cx="615528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delete() and </a:t>
            </a:r>
            <a:r>
              <a:rPr b="0" lang="en-IN" sz="4400" spc="-24" strike="noStrike">
                <a:solidFill>
                  <a:srgbClr val="775f55"/>
                </a:solidFill>
                <a:latin typeface="AJJWSF+DejaVu Sans"/>
                <a:ea typeface="DejaVu Sans"/>
              </a:rPr>
              <a:t>refresh()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81" name="CustomShape 3"/>
          <p:cNvSpPr/>
          <p:nvPr/>
        </p:nvSpPr>
        <p:spPr>
          <a:xfrm>
            <a:off x="603360" y="1742760"/>
            <a:ext cx="6835320" cy="76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923"/>
              </a:lnSpc>
            </a:pPr>
            <a:r>
              <a:rPr b="1" lang="en-IN" sz="2000" spc="-15" strike="noStrike">
                <a:solidFill>
                  <a:srgbClr val="000000"/>
                </a:solidFill>
                <a:latin typeface="TUIKIA+Liberation Mono Bold"/>
                <a:ea typeface="DejaVu Sans"/>
              </a:rPr>
              <a:t>void delete(Object object) throws </a:t>
            </a:r>
            <a:endParaRPr b="0" lang="en-IN" sz="2000" spc="-1" strike="noStrike">
              <a:latin typeface="Arial"/>
            </a:endParaRPr>
          </a:p>
          <a:p>
            <a:pPr>
              <a:lnSpc>
                <a:spcPts val="2923"/>
              </a:lnSpc>
              <a:spcBef>
                <a:spcPts val="176"/>
              </a:spcBef>
            </a:pPr>
            <a:r>
              <a:rPr b="1" lang="en-IN" sz="2000" spc="-15" strike="noStrike">
                <a:solidFill>
                  <a:srgbClr val="000000"/>
                </a:solidFill>
                <a:latin typeface="TUIKIA+Liberation Mono Bold"/>
                <a:ea typeface="DejaVu Sans"/>
              </a:rPr>
              <a:t>HibernateException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782" name="CustomShape 4"/>
          <p:cNvSpPr/>
          <p:nvPr/>
        </p:nvSpPr>
        <p:spPr>
          <a:xfrm>
            <a:off x="318600" y="1796400"/>
            <a:ext cx="325440" cy="1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400"/>
              </a:lnSpc>
            </a:pPr>
            <a:r>
              <a:rPr b="0" lang="en-IN" sz="15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550" spc="-1" strike="noStrike">
              <a:latin typeface="Arial"/>
            </a:endParaRPr>
          </a:p>
        </p:txBody>
      </p:sp>
      <p:sp>
        <p:nvSpPr>
          <p:cNvPr id="783" name="CustomShape 5"/>
          <p:cNvSpPr/>
          <p:nvPr/>
        </p:nvSpPr>
        <p:spPr>
          <a:xfrm>
            <a:off x="1082160" y="2553480"/>
            <a:ext cx="7461360" cy="26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72"/>
              </a:lnSpc>
            </a:pPr>
            <a:r>
              <a:rPr b="0" lang="en-IN" sz="1600" spc="-29" strike="noStrike">
                <a:solidFill>
                  <a:srgbClr val="000000"/>
                </a:solidFill>
                <a:latin typeface="AJJWSF+DejaVu Sans"/>
                <a:ea typeface="DejaVu Sans"/>
              </a:rPr>
              <a:t>Remove</a:t>
            </a:r>
            <a:r>
              <a:rPr b="0" lang="en-IN" sz="16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</a:t>
            </a:r>
            <a:r>
              <a:rPr b="0" lang="en-IN" sz="1600" spc="-26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persistent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instance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24" strike="noStrike">
                <a:solidFill>
                  <a:srgbClr val="000000"/>
                </a:solidFill>
                <a:latin typeface="AJJWSF+DejaVu Sans"/>
                <a:ea typeface="DejaVu Sans"/>
              </a:rPr>
              <a:t>from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the datastore.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The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argument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784" name="CustomShape 6"/>
          <p:cNvSpPr/>
          <p:nvPr/>
        </p:nvSpPr>
        <p:spPr>
          <a:xfrm>
            <a:off x="674280" y="2599920"/>
            <a:ext cx="216000" cy="14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125"/>
              </a:lnSpc>
            </a:pPr>
            <a:r>
              <a:rPr b="0" lang="en-IN" sz="125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</a:t>
            </a:r>
            <a:endParaRPr b="0" lang="en-IN" sz="1250" spc="-1" strike="noStrike">
              <a:latin typeface="Arial"/>
            </a:endParaRPr>
          </a:p>
        </p:txBody>
      </p:sp>
      <p:sp>
        <p:nvSpPr>
          <p:cNvPr id="785" name="CustomShape 7"/>
          <p:cNvSpPr/>
          <p:nvPr/>
        </p:nvSpPr>
        <p:spPr>
          <a:xfrm>
            <a:off x="1082160" y="2825280"/>
            <a:ext cx="7763400" cy="106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72"/>
              </a:lnSpc>
            </a:pP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may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be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an</a:t>
            </a:r>
            <a:r>
              <a:rPr b="0" lang="en-IN" sz="160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instance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associated 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with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the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receiving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Session</a:t>
            </a:r>
            <a:r>
              <a:rPr b="0" lang="en-IN" sz="16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or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a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2072"/>
              </a:lnSpc>
              <a:spcBef>
                <a:spcPts val="9"/>
              </a:spcBef>
            </a:pP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transient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instance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with 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an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identiﬁer associated with</a:t>
            </a:r>
            <a:r>
              <a:rPr b="0" lang="en-IN" sz="16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existing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2072"/>
              </a:lnSpc>
              <a:spcBef>
                <a:spcPts val="17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persistent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state.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This operation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cascades to</a:t>
            </a:r>
            <a:r>
              <a:rPr b="0" lang="en-IN" sz="16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associated instances 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if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2072"/>
              </a:lnSpc>
              <a:spcBef>
                <a:spcPts val="68"/>
              </a:spcBef>
            </a:pP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the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association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is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mapped 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with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cascade="delete".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786" name="CustomShape 8"/>
          <p:cNvSpPr/>
          <p:nvPr/>
        </p:nvSpPr>
        <p:spPr>
          <a:xfrm>
            <a:off x="725040" y="4499640"/>
            <a:ext cx="7031880" cy="76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923"/>
              </a:lnSpc>
            </a:pPr>
            <a:r>
              <a:rPr b="1" lang="en-IN" sz="2000" spc="-15" strike="noStrike">
                <a:solidFill>
                  <a:srgbClr val="000000"/>
                </a:solidFill>
                <a:latin typeface="TUIKIA+Liberation Mono Bold"/>
                <a:ea typeface="DejaVu Sans"/>
              </a:rPr>
              <a:t>void refresh(Object</a:t>
            </a:r>
            <a:r>
              <a:rPr b="1" lang="hi-IN" sz="2000" spc="-15" strike="noStrike">
                <a:solidFill>
                  <a:srgbClr val="000000"/>
                </a:solidFill>
                <a:latin typeface="TUIKIA+Liberation Mono Bold"/>
                <a:cs typeface="TUIKIA+Liberation Mono Bold"/>
              </a:rPr>
              <a:t>ꢀ</a:t>
            </a:r>
            <a:r>
              <a:rPr b="1" lang="en-IN" sz="2000" spc="-15" strike="noStrike">
                <a:solidFill>
                  <a:srgbClr val="000000"/>
                </a:solidFill>
                <a:latin typeface="TUIKIA+Liberation Mono Bold"/>
                <a:ea typeface="DejaVu Sans"/>
              </a:rPr>
              <a:t>object) throws </a:t>
            </a:r>
            <a:endParaRPr b="0" lang="en-IN" sz="2000" spc="-1" strike="noStrike">
              <a:latin typeface="Arial"/>
            </a:endParaRPr>
          </a:p>
          <a:p>
            <a:pPr>
              <a:lnSpc>
                <a:spcPts val="2923"/>
              </a:lnSpc>
              <a:spcBef>
                <a:spcPts val="179"/>
              </a:spcBef>
            </a:pPr>
            <a:r>
              <a:rPr b="1" lang="en-IN" sz="2000" spc="-15" strike="noStrike">
                <a:solidFill>
                  <a:srgbClr val="000000"/>
                </a:solidFill>
                <a:latin typeface="TUIKIA+Liberation Mono Bold"/>
                <a:ea typeface="DejaVu Sans"/>
              </a:rPr>
              <a:t>HibernateException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787" name="CustomShape 9"/>
          <p:cNvSpPr/>
          <p:nvPr/>
        </p:nvSpPr>
        <p:spPr>
          <a:xfrm>
            <a:off x="318600" y="4553640"/>
            <a:ext cx="325440" cy="1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400"/>
              </a:lnSpc>
            </a:pPr>
            <a:r>
              <a:rPr b="0" lang="en-IN" sz="15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550" spc="-1" strike="noStrike">
              <a:latin typeface="Arial"/>
            </a:endParaRPr>
          </a:p>
        </p:txBody>
      </p:sp>
      <p:sp>
        <p:nvSpPr>
          <p:cNvPr id="788" name="CustomShape 10"/>
          <p:cNvSpPr/>
          <p:nvPr/>
        </p:nvSpPr>
        <p:spPr>
          <a:xfrm>
            <a:off x="674280" y="5310720"/>
            <a:ext cx="8260560" cy="79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72"/>
              </a:lnSpc>
            </a:pP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This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method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is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useful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to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sync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the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state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of</a:t>
            </a:r>
            <a:r>
              <a:rPr b="0" lang="en-IN" sz="1600" spc="-2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the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given</a:t>
            </a:r>
            <a:r>
              <a:rPr b="0" lang="en-IN" sz="16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instance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with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2072"/>
              </a:lnSpc>
              <a:spcBef>
                <a:spcPts val="17"/>
              </a:spcBef>
            </a:pP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underlying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database 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in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cases </a:t>
            </a:r>
            <a:r>
              <a:rPr b="0" lang="en-IN" sz="16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where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there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29" strike="noStrike">
                <a:solidFill>
                  <a:srgbClr val="000000"/>
                </a:solidFill>
                <a:latin typeface="AJJWSF+DejaVu Sans"/>
                <a:ea typeface="DejaVu Sans"/>
              </a:rPr>
              <a:t>are</a:t>
            </a:r>
            <a:r>
              <a:rPr b="0" lang="en-IN" sz="160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chances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that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database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2072"/>
              </a:lnSpc>
              <a:spcBef>
                <a:spcPts val="9"/>
              </a:spcBef>
            </a:pP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might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have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been</a:t>
            </a:r>
            <a:r>
              <a:rPr b="0" lang="en-IN" sz="16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altered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outside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the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application</a:t>
            </a:r>
            <a:r>
              <a:rPr b="0" lang="en-IN" sz="16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as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a</a:t>
            </a:r>
            <a:r>
              <a:rPr b="0" lang="en-IN" sz="16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result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of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a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26" strike="noStrike">
                <a:solidFill>
                  <a:srgbClr val="000000"/>
                </a:solidFill>
                <a:latin typeface="AJJWSF+DejaVu Sans"/>
                <a:ea typeface="DejaVu Sans"/>
              </a:rPr>
              <a:t>trigger.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789" name="CustomShape 11"/>
          <p:cNvSpPr/>
          <p:nvPr/>
        </p:nvSpPr>
        <p:spPr>
          <a:xfrm>
            <a:off x="674280" y="6125040"/>
            <a:ext cx="8135640" cy="26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72"/>
              </a:lnSpc>
            </a:pP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This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is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also useful 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in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cases </a:t>
            </a:r>
            <a:r>
              <a:rPr b="0" lang="en-IN" sz="16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where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direct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SQL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is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used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by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the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application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790" name="CustomShape 12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791" name="CustomShape 13"/>
          <p:cNvSpPr/>
          <p:nvPr/>
        </p:nvSpPr>
        <p:spPr>
          <a:xfrm>
            <a:off x="674280" y="6396840"/>
            <a:ext cx="2344680" cy="26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72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to</a:t>
            </a:r>
            <a:r>
              <a:rPr b="0" lang="en-IN" sz="16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update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the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data.</a:t>
            </a:r>
            <a:endParaRPr b="0" lang="en-IN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3" name="CustomShape 2"/>
          <p:cNvSpPr/>
          <p:nvPr/>
        </p:nvSpPr>
        <p:spPr>
          <a:xfrm>
            <a:off x="702360" y="428760"/>
            <a:ext cx="633744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ﬂush(), close(), clear()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94" name="CustomShape 3"/>
          <p:cNvSpPr/>
          <p:nvPr/>
        </p:nvSpPr>
        <p:spPr>
          <a:xfrm>
            <a:off x="504360" y="1670040"/>
            <a:ext cx="7047000" cy="34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696"/>
              </a:lnSpc>
            </a:pPr>
            <a:r>
              <a:rPr b="1" lang="en-IN" sz="2400" spc="-12" strike="noStrike">
                <a:solidFill>
                  <a:srgbClr val="000000"/>
                </a:solidFill>
                <a:latin typeface="TUIKIA+Liberation Mono Bold"/>
                <a:ea typeface="DejaVu Sans"/>
              </a:rPr>
              <a:t>void flush() throws HibernateException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95" name="CustomShape 4"/>
          <p:cNvSpPr/>
          <p:nvPr/>
        </p:nvSpPr>
        <p:spPr>
          <a:xfrm>
            <a:off x="242640" y="1717920"/>
            <a:ext cx="312120" cy="16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290"/>
              </a:lnSpc>
            </a:pPr>
            <a:r>
              <a:rPr b="0" lang="en-IN" sz="14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796" name="CustomShape 5"/>
          <p:cNvSpPr/>
          <p:nvPr/>
        </p:nvSpPr>
        <p:spPr>
          <a:xfrm>
            <a:off x="767160" y="2102760"/>
            <a:ext cx="811944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911"/>
              </a:lnSpc>
            </a:pP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This is the method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that actually synchronizing the</a:t>
            </a:r>
            <a:r>
              <a:rPr b="0" lang="en-IN" sz="16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underlying database with</a:t>
            </a:r>
            <a:endParaRPr b="0" lang="en-IN" sz="1650" spc="-1" strike="noStrike">
              <a:latin typeface="Arial"/>
            </a:endParaRPr>
          </a:p>
        </p:txBody>
      </p:sp>
      <p:sp>
        <p:nvSpPr>
          <p:cNvPr id="797" name="CustomShape 6"/>
          <p:cNvSpPr/>
          <p:nvPr/>
        </p:nvSpPr>
        <p:spPr>
          <a:xfrm>
            <a:off x="542160" y="2147400"/>
            <a:ext cx="210960" cy="13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035"/>
              </a:lnSpc>
            </a:pPr>
            <a:r>
              <a:rPr b="0" lang="en-IN" sz="115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</a:t>
            </a:r>
            <a:endParaRPr b="0" lang="en-IN" sz="1150" spc="-1" strike="noStrike">
              <a:latin typeface="Arial"/>
            </a:endParaRPr>
          </a:p>
        </p:txBody>
      </p:sp>
      <p:sp>
        <p:nvSpPr>
          <p:cNvPr id="798" name="CustomShape 7"/>
          <p:cNvSpPr/>
          <p:nvPr/>
        </p:nvSpPr>
        <p:spPr>
          <a:xfrm>
            <a:off x="767160" y="2402640"/>
            <a:ext cx="455940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911"/>
              </a:lnSpc>
            </a:pP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persistent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object</a:t>
            </a:r>
            <a:r>
              <a:rPr b="0" lang="en-IN" sz="1650" spc="53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held in session </a:t>
            </a:r>
            <a:r>
              <a:rPr b="0" lang="en-IN" sz="1650" spc="-38" strike="noStrike">
                <a:solidFill>
                  <a:srgbClr val="000000"/>
                </a:solidFill>
                <a:latin typeface="AJJWSF+DejaVu Sans"/>
                <a:ea typeface="DejaVu Sans"/>
              </a:rPr>
              <a:t>memory.</a:t>
            </a:r>
            <a:endParaRPr b="0" lang="en-IN" sz="1650" spc="-1" strike="noStrike">
              <a:latin typeface="Arial"/>
            </a:endParaRPr>
          </a:p>
        </p:txBody>
      </p:sp>
      <p:sp>
        <p:nvSpPr>
          <p:cNvPr id="799" name="CustomShape 8"/>
          <p:cNvSpPr/>
          <p:nvPr/>
        </p:nvSpPr>
        <p:spPr>
          <a:xfrm>
            <a:off x="767160" y="2759400"/>
            <a:ext cx="774288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911"/>
              </a:lnSpc>
            </a:pP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This should be</a:t>
            </a:r>
            <a:r>
              <a:rPr b="0" lang="en-IN" sz="16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called at the</a:t>
            </a:r>
            <a:r>
              <a:rPr b="0" lang="en-IN" sz="16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end of a unit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of work,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before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committing the</a:t>
            </a:r>
            <a:endParaRPr b="0" lang="en-IN" sz="1650" spc="-1" strike="noStrike">
              <a:latin typeface="Arial"/>
            </a:endParaRPr>
          </a:p>
        </p:txBody>
      </p:sp>
      <p:sp>
        <p:nvSpPr>
          <p:cNvPr id="800" name="CustomShape 9"/>
          <p:cNvSpPr/>
          <p:nvPr/>
        </p:nvSpPr>
        <p:spPr>
          <a:xfrm>
            <a:off x="542160" y="2802960"/>
            <a:ext cx="210960" cy="13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035"/>
              </a:lnSpc>
            </a:pPr>
            <a:r>
              <a:rPr b="0" lang="en-IN" sz="115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</a:t>
            </a:r>
            <a:endParaRPr b="0" lang="en-IN" sz="1150" spc="-1" strike="noStrike">
              <a:latin typeface="Arial"/>
            </a:endParaRPr>
          </a:p>
        </p:txBody>
      </p:sp>
      <p:sp>
        <p:nvSpPr>
          <p:cNvPr id="801" name="CustomShape 10"/>
          <p:cNvSpPr/>
          <p:nvPr/>
        </p:nvSpPr>
        <p:spPr>
          <a:xfrm>
            <a:off x="767160" y="3059280"/>
            <a:ext cx="6864840" cy="53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911"/>
              </a:lnSpc>
            </a:pP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transaction and closing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the session (depending on</a:t>
            </a:r>
            <a:r>
              <a:rPr b="0" lang="en-IN" sz="1650" spc="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1" lang="en-IN" sz="1650" spc="-1" strike="noStrike">
                <a:solidFill>
                  <a:srgbClr val="000000"/>
                </a:solidFill>
                <a:latin typeface="TUIKIA+Liberation Mono Bold"/>
                <a:ea typeface="DejaVu Sans"/>
              </a:rPr>
              <a:t>flush-mode,</a:t>
            </a:r>
            <a:endParaRPr b="0" lang="en-IN" sz="1650" spc="-1" strike="noStrike">
              <a:latin typeface="Arial"/>
            </a:endParaRPr>
          </a:p>
          <a:p>
            <a:pPr>
              <a:lnSpc>
                <a:spcPts val="1911"/>
              </a:lnSpc>
              <a:spcBef>
                <a:spcPts val="391"/>
              </a:spcBef>
            </a:pPr>
            <a:r>
              <a:rPr b="1" lang="en-IN" sz="1650" spc="-1" strike="noStrike">
                <a:solidFill>
                  <a:srgbClr val="000000"/>
                </a:solidFill>
                <a:latin typeface="TUIKIA+Liberation Mono Bold"/>
                <a:ea typeface="DejaVu Sans"/>
              </a:rPr>
              <a:t>Transaction.commit() 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calls this method).</a:t>
            </a:r>
            <a:endParaRPr b="0" lang="en-IN" sz="1650" spc="-1" strike="noStrike">
              <a:latin typeface="Arial"/>
            </a:endParaRPr>
          </a:p>
        </p:txBody>
      </p:sp>
      <p:sp>
        <p:nvSpPr>
          <p:cNvPr id="802" name="CustomShape 11"/>
          <p:cNvSpPr/>
          <p:nvPr/>
        </p:nvSpPr>
        <p:spPr>
          <a:xfrm>
            <a:off x="504360" y="3788280"/>
            <a:ext cx="8317440" cy="34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696"/>
              </a:lnSpc>
            </a:pPr>
            <a:r>
              <a:rPr b="1" lang="en-IN" sz="2400" spc="-12" strike="noStrike">
                <a:solidFill>
                  <a:srgbClr val="000000"/>
                </a:solidFill>
                <a:latin typeface="TUIKIA+Liberation Mono Bold"/>
                <a:ea typeface="DejaVu Sans"/>
              </a:rPr>
              <a:t>Connection close()  throws HibernateException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803" name="CustomShape 12"/>
          <p:cNvSpPr/>
          <p:nvPr/>
        </p:nvSpPr>
        <p:spPr>
          <a:xfrm>
            <a:off x="242640" y="3837600"/>
            <a:ext cx="312120" cy="162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290"/>
              </a:lnSpc>
            </a:pPr>
            <a:r>
              <a:rPr b="0" lang="en-IN" sz="14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290"/>
              </a:lnSpc>
              <a:spcBef>
                <a:spcPts val="10227"/>
              </a:spcBef>
            </a:pPr>
            <a:r>
              <a:rPr b="0" lang="en-IN" sz="14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804" name="CustomShape 13"/>
          <p:cNvSpPr/>
          <p:nvPr/>
        </p:nvSpPr>
        <p:spPr>
          <a:xfrm>
            <a:off x="767160" y="4222440"/>
            <a:ext cx="800100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911"/>
              </a:lnSpc>
            </a:pP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End the session</a:t>
            </a:r>
            <a:r>
              <a:rPr b="0" lang="en-IN" sz="16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by releasing the </a:t>
            </a:r>
            <a:r>
              <a:rPr b="0" lang="en-IN" sz="16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JDBC</a:t>
            </a:r>
            <a:r>
              <a:rPr b="0" lang="en-IN" sz="1650" spc="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connection and cleaning up. It is not</a:t>
            </a:r>
            <a:endParaRPr b="0" lang="en-IN" sz="1650" spc="-1" strike="noStrike">
              <a:latin typeface="Arial"/>
            </a:endParaRPr>
          </a:p>
        </p:txBody>
      </p:sp>
      <p:sp>
        <p:nvSpPr>
          <p:cNvPr id="805" name="CustomShape 14"/>
          <p:cNvSpPr/>
          <p:nvPr/>
        </p:nvSpPr>
        <p:spPr>
          <a:xfrm>
            <a:off x="542160" y="4266000"/>
            <a:ext cx="210960" cy="13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035"/>
              </a:lnSpc>
            </a:pPr>
            <a:r>
              <a:rPr b="0" lang="en-IN" sz="115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</a:t>
            </a:r>
            <a:endParaRPr b="0" lang="en-IN" sz="1150" spc="-1" strike="noStrike">
              <a:latin typeface="Arial"/>
            </a:endParaRPr>
          </a:p>
        </p:txBody>
      </p:sp>
      <p:sp>
        <p:nvSpPr>
          <p:cNvPr id="806" name="CustomShape 15"/>
          <p:cNvSpPr/>
          <p:nvPr/>
        </p:nvSpPr>
        <p:spPr>
          <a:xfrm>
            <a:off x="767160" y="4522320"/>
            <a:ext cx="802692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911"/>
              </a:lnSpc>
            </a:pP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strictly necessary to close the session but</a:t>
            </a:r>
            <a:r>
              <a:rPr b="0" lang="en-IN" sz="1650" spc="520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at least it must be disconnected</a:t>
            </a:r>
            <a:endParaRPr b="0" lang="en-IN" sz="1650" spc="-1" strike="noStrike">
              <a:latin typeface="Arial"/>
            </a:endParaRPr>
          </a:p>
        </p:txBody>
      </p:sp>
      <p:sp>
        <p:nvSpPr>
          <p:cNvPr id="807" name="CustomShape 16"/>
          <p:cNvSpPr/>
          <p:nvPr/>
        </p:nvSpPr>
        <p:spPr>
          <a:xfrm>
            <a:off x="767160" y="4821840"/>
            <a:ext cx="284796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911"/>
              </a:lnSpc>
            </a:pP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by calling </a:t>
            </a:r>
            <a:r>
              <a:rPr b="1" lang="en-IN" sz="1650" spc="-1" strike="noStrike">
                <a:solidFill>
                  <a:srgbClr val="000000"/>
                </a:solidFill>
                <a:latin typeface="TUIKIA+Liberation Mono Bold"/>
                <a:ea typeface="DejaVu Sans"/>
              </a:rPr>
              <a:t>disconnect() </a:t>
            </a:r>
            <a:endParaRPr b="0" lang="en-IN" sz="1650" spc="-1" strike="noStrike">
              <a:latin typeface="Arial"/>
            </a:endParaRPr>
          </a:p>
        </p:txBody>
      </p:sp>
      <p:sp>
        <p:nvSpPr>
          <p:cNvPr id="808" name="CustomShape 17"/>
          <p:cNvSpPr/>
          <p:nvPr/>
        </p:nvSpPr>
        <p:spPr>
          <a:xfrm>
            <a:off x="504360" y="5251320"/>
            <a:ext cx="2510280" cy="34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696"/>
              </a:lnSpc>
            </a:pPr>
            <a:r>
              <a:rPr b="1" lang="en-IN" sz="2400" spc="-12" strike="noStrike">
                <a:solidFill>
                  <a:srgbClr val="000000"/>
                </a:solidFill>
                <a:latin typeface="TUIKIA+Liberation Mono Bold"/>
                <a:ea typeface="DejaVu Sans"/>
              </a:rPr>
              <a:t>void clear() 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809" name="CustomShape 18"/>
          <p:cNvSpPr/>
          <p:nvPr/>
        </p:nvSpPr>
        <p:spPr>
          <a:xfrm>
            <a:off x="767160" y="5685480"/>
            <a:ext cx="746496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911"/>
              </a:lnSpc>
            </a:pP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Completely clear the session. Evict all loaded instances and cancel all</a:t>
            </a:r>
            <a:endParaRPr b="0" lang="en-IN" sz="1650" spc="-1" strike="noStrike">
              <a:latin typeface="Arial"/>
            </a:endParaRPr>
          </a:p>
        </p:txBody>
      </p:sp>
      <p:sp>
        <p:nvSpPr>
          <p:cNvPr id="810" name="CustomShape 19"/>
          <p:cNvSpPr/>
          <p:nvPr/>
        </p:nvSpPr>
        <p:spPr>
          <a:xfrm>
            <a:off x="542160" y="5729040"/>
            <a:ext cx="210960" cy="13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035"/>
              </a:lnSpc>
            </a:pPr>
            <a:r>
              <a:rPr b="0" lang="en-IN" sz="115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</a:t>
            </a:r>
            <a:endParaRPr b="0" lang="en-IN" sz="1150" spc="-1" strike="noStrike">
              <a:latin typeface="Arial"/>
            </a:endParaRPr>
          </a:p>
        </p:txBody>
      </p:sp>
      <p:sp>
        <p:nvSpPr>
          <p:cNvPr id="811" name="CustomShape 20"/>
          <p:cNvSpPr/>
          <p:nvPr/>
        </p:nvSpPr>
        <p:spPr>
          <a:xfrm>
            <a:off x="767160" y="5985360"/>
            <a:ext cx="737640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911"/>
              </a:lnSpc>
            </a:pP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pending saves,</a:t>
            </a:r>
            <a:r>
              <a:rPr b="0" lang="en-IN" sz="16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updates and</a:t>
            </a:r>
            <a:r>
              <a:rPr b="0" lang="en-IN" sz="16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deletions.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Do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not close open iterators or</a:t>
            </a:r>
            <a:endParaRPr b="0" lang="en-IN" sz="1650" spc="-1" strike="noStrike">
              <a:latin typeface="Arial"/>
            </a:endParaRPr>
          </a:p>
        </p:txBody>
      </p:sp>
      <p:sp>
        <p:nvSpPr>
          <p:cNvPr id="812" name="CustomShape 21"/>
          <p:cNvSpPr/>
          <p:nvPr/>
        </p:nvSpPr>
        <p:spPr>
          <a:xfrm>
            <a:off x="767160" y="6284880"/>
            <a:ext cx="366912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911"/>
              </a:lnSpc>
            </a:pP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instances of </a:t>
            </a:r>
            <a:r>
              <a:rPr b="1" lang="en-IN" sz="1650" spc="-1" strike="noStrike">
                <a:solidFill>
                  <a:srgbClr val="000000"/>
                </a:solidFill>
                <a:latin typeface="TUIKIA+Liberation Mono Bold"/>
                <a:ea typeface="DejaVu Sans"/>
              </a:rPr>
              <a:t>ScrollableResults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.</a:t>
            </a:r>
            <a:endParaRPr b="0" lang="en-IN" sz="1650" spc="-1" strike="noStrike">
              <a:latin typeface="Arial"/>
            </a:endParaRPr>
          </a:p>
        </p:txBody>
      </p:sp>
      <p:sp>
        <p:nvSpPr>
          <p:cNvPr id="813" name="CustomShape 22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5" name="CustomShape 2"/>
          <p:cNvSpPr/>
          <p:nvPr/>
        </p:nvSpPr>
        <p:spPr>
          <a:xfrm>
            <a:off x="702360" y="482400"/>
            <a:ext cx="3839400" cy="63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4983"/>
              </a:lnSpc>
            </a:pPr>
            <a:r>
              <a:rPr b="0" lang="en-IN" sz="4400" spc="-1" strike="noStrike">
                <a:solidFill>
                  <a:srgbClr val="775f55"/>
                </a:solidFill>
                <a:latin typeface="Courier New"/>
                <a:ea typeface="DejaVu Sans"/>
              </a:rPr>
              <a:t>Transaction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816" name="CustomShape 3"/>
          <p:cNvSpPr/>
          <p:nvPr/>
        </p:nvSpPr>
        <p:spPr>
          <a:xfrm>
            <a:off x="412920" y="1608840"/>
            <a:ext cx="7818120" cy="32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597"/>
              </a:lnSpc>
            </a:pPr>
            <a:r>
              <a:rPr b="0" lang="en-IN" sz="2250" spc="-41" strike="noStrike">
                <a:solidFill>
                  <a:srgbClr val="000000"/>
                </a:solidFill>
                <a:latin typeface="AJJWSF+DejaVu Sans"/>
                <a:ea typeface="DejaVu Sans"/>
              </a:rPr>
              <a:t>Transaction</a:t>
            </a:r>
            <a:r>
              <a:rPr b="0" lang="en-IN" sz="2250" spc="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2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can</a:t>
            </a:r>
            <a:r>
              <a:rPr b="0" lang="en-IN" sz="22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2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be</a:t>
            </a:r>
            <a:r>
              <a:rPr b="0" lang="en-IN" sz="225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2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set</a:t>
            </a:r>
            <a:r>
              <a:rPr b="0" lang="en-IN" sz="22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using</a:t>
            </a:r>
            <a:r>
              <a:rPr b="0" lang="en-IN" sz="225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2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the methods</a:t>
            </a:r>
            <a:r>
              <a:rPr b="0" lang="en-IN" sz="22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of</a:t>
            </a:r>
            <a:r>
              <a:rPr b="0" lang="en-IN" sz="2250" spc="18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1" lang="en-IN" sz="2250" spc="-1" strike="noStrike">
                <a:solidFill>
                  <a:srgbClr val="000000"/>
                </a:solidFill>
                <a:latin typeface="TUIKIA+Liberation Mono Bold"/>
                <a:ea typeface="DejaVu Sans"/>
              </a:rPr>
              <a:t>Session</a:t>
            </a:r>
            <a:r>
              <a:rPr b="0" lang="en-IN" sz="22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.</a:t>
            </a:r>
            <a:endParaRPr b="0" lang="en-IN" sz="2250" spc="-1" strike="noStrike">
              <a:latin typeface="Arial"/>
            </a:endParaRPr>
          </a:p>
        </p:txBody>
      </p:sp>
      <p:sp>
        <p:nvSpPr>
          <p:cNvPr id="817" name="CustomShape 4"/>
          <p:cNvSpPr/>
          <p:nvPr/>
        </p:nvSpPr>
        <p:spPr>
          <a:xfrm>
            <a:off x="166320" y="1681200"/>
            <a:ext cx="301680" cy="15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208"/>
              </a:lnSpc>
            </a:pPr>
            <a:r>
              <a:rPr b="0" lang="en-IN" sz="13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350" spc="-1" strike="noStrike">
              <a:latin typeface="Arial"/>
            </a:endParaRPr>
          </a:p>
        </p:txBody>
      </p:sp>
      <p:sp>
        <p:nvSpPr>
          <p:cNvPr id="818" name="CustomShape 5"/>
          <p:cNvSpPr/>
          <p:nvPr/>
        </p:nvSpPr>
        <p:spPr>
          <a:xfrm>
            <a:off x="473760" y="2010240"/>
            <a:ext cx="8033040" cy="72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743"/>
              </a:lnSpc>
            </a:pPr>
            <a:r>
              <a:rPr b="1" lang="en-IN" sz="1550" spc="-1" strike="noStrike">
                <a:solidFill>
                  <a:srgbClr val="000000"/>
                </a:solidFill>
                <a:latin typeface="TUIKIA+Liberation Mono Bold"/>
                <a:ea typeface="DejaVu Sans"/>
              </a:rPr>
              <a:t>Transaction beginTransaction() throws HibernateException</a:t>
            </a:r>
            <a:endParaRPr b="0" lang="en-IN" sz="1550" spc="-1" strike="noStrike">
              <a:latin typeface="Arial"/>
            </a:endParaRPr>
          </a:p>
          <a:p>
            <a:pPr>
              <a:lnSpc>
                <a:spcPts val="1791"/>
              </a:lnSpc>
              <a:spcBef>
                <a:spcPts val="388"/>
              </a:spcBef>
            </a:pPr>
            <a:r>
              <a:rPr b="0" lang="en-IN" sz="15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If</a:t>
            </a:r>
            <a:r>
              <a:rPr b="0" lang="en-IN" sz="15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55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Transaction</a:t>
            </a:r>
            <a:r>
              <a:rPr b="0" lang="en-IN" sz="1550" spc="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5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object is associated with</a:t>
            </a:r>
            <a:r>
              <a:rPr b="0" lang="en-IN" sz="15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5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the</a:t>
            </a:r>
            <a:r>
              <a:rPr b="0" lang="en-IN" sz="15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5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session </a:t>
            </a:r>
            <a:r>
              <a:rPr b="0" lang="en-IN" sz="15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return</a:t>
            </a:r>
            <a:r>
              <a:rPr b="0" lang="en-IN" sz="15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5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that else create a new</a:t>
            </a:r>
            <a:endParaRPr b="0" lang="en-IN" sz="1550" spc="-1" strike="noStrike">
              <a:latin typeface="Arial"/>
            </a:endParaRPr>
          </a:p>
          <a:p>
            <a:pPr>
              <a:lnSpc>
                <a:spcPts val="1791"/>
              </a:lnSpc>
              <a:spcBef>
                <a:spcPts val="6"/>
              </a:spcBef>
            </a:pPr>
            <a:r>
              <a:rPr b="0" lang="en-IN" sz="15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transaction.</a:t>
            </a:r>
            <a:endParaRPr b="0" lang="en-IN" sz="1550" spc="-1" strike="noStrike">
              <a:latin typeface="Arial"/>
            </a:endParaRPr>
          </a:p>
        </p:txBody>
      </p:sp>
      <p:sp>
        <p:nvSpPr>
          <p:cNvPr id="819" name="CustomShape 6"/>
          <p:cNvSpPr/>
          <p:nvPr/>
        </p:nvSpPr>
        <p:spPr>
          <a:xfrm>
            <a:off x="473760" y="2811600"/>
            <a:ext cx="5766840" cy="4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743"/>
              </a:lnSpc>
            </a:pPr>
            <a:r>
              <a:rPr b="1" lang="en-IN" sz="1550" spc="-1" strike="noStrike">
                <a:solidFill>
                  <a:srgbClr val="000000"/>
                </a:solidFill>
                <a:latin typeface="TUIKIA+Liberation Mono Bold"/>
                <a:ea typeface="DejaVu Sans"/>
              </a:rPr>
              <a:t>Transaction getTransaction()</a:t>
            </a:r>
            <a:endParaRPr b="0" lang="en-IN" sz="1550" spc="-1" strike="noStrike">
              <a:latin typeface="Arial"/>
            </a:endParaRPr>
          </a:p>
          <a:p>
            <a:pPr>
              <a:lnSpc>
                <a:spcPts val="1791"/>
              </a:lnSpc>
              <a:spcBef>
                <a:spcPts val="388"/>
              </a:spcBef>
            </a:pPr>
            <a:r>
              <a:rPr b="0" lang="en-IN" sz="15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Get the</a:t>
            </a:r>
            <a:r>
              <a:rPr b="0" lang="en-IN" sz="15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55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Transaction</a:t>
            </a:r>
            <a:r>
              <a:rPr b="0" lang="en-IN" sz="15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5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instance associated with</a:t>
            </a:r>
            <a:r>
              <a:rPr b="0" lang="en-IN" sz="15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5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this</a:t>
            </a:r>
            <a:r>
              <a:rPr b="0" lang="en-IN" sz="15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5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session</a:t>
            </a:r>
            <a:endParaRPr b="0" lang="en-IN" sz="1550" spc="-1" strike="noStrike">
              <a:latin typeface="Arial"/>
            </a:endParaRPr>
          </a:p>
        </p:txBody>
      </p:sp>
      <p:sp>
        <p:nvSpPr>
          <p:cNvPr id="820" name="CustomShape 7"/>
          <p:cNvSpPr/>
          <p:nvPr/>
        </p:nvSpPr>
        <p:spPr>
          <a:xfrm>
            <a:off x="473760" y="3359160"/>
            <a:ext cx="829152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791"/>
              </a:lnSpc>
            </a:pPr>
            <a:r>
              <a:rPr b="1" lang="en-IN" sz="1550" spc="-1" strike="noStrike">
                <a:solidFill>
                  <a:srgbClr val="000000"/>
                </a:solidFill>
                <a:latin typeface="TUIKIA+Liberation Mono Bold"/>
                <a:ea typeface="DejaVu Sans"/>
              </a:rPr>
              <a:t>In both the cases t</a:t>
            </a:r>
            <a:r>
              <a:rPr b="0" lang="en-IN" sz="15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he class</a:t>
            </a:r>
            <a:r>
              <a:rPr b="0" lang="en-IN" sz="15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5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of</a:t>
            </a:r>
            <a:r>
              <a:rPr b="0" lang="en-IN" sz="15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5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the</a:t>
            </a:r>
            <a:r>
              <a:rPr b="0" lang="en-IN" sz="15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returned</a:t>
            </a:r>
            <a:r>
              <a:rPr b="0" lang="en-IN" sz="15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55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Transaction</a:t>
            </a:r>
            <a:r>
              <a:rPr b="0" lang="en-IN" sz="15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5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object is determined by</a:t>
            </a:r>
            <a:endParaRPr b="0" lang="en-IN" sz="1550" spc="-1" strike="noStrike">
              <a:latin typeface="Arial"/>
            </a:endParaRPr>
          </a:p>
          <a:p>
            <a:pPr>
              <a:lnSpc>
                <a:spcPts val="1791"/>
              </a:lnSpc>
            </a:pPr>
            <a:r>
              <a:rPr b="0" lang="en-IN" sz="15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the</a:t>
            </a:r>
            <a:r>
              <a:rPr b="0" lang="en-IN" sz="15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5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property</a:t>
            </a:r>
            <a:r>
              <a:rPr b="0" lang="en-IN" sz="1550" spc="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1" lang="en-IN" sz="1550" spc="-1" strike="noStrike">
                <a:solidFill>
                  <a:srgbClr val="000000"/>
                </a:solidFill>
                <a:latin typeface="TUIKIA+Liberation Mono Bold"/>
                <a:ea typeface="DejaVu Sans"/>
              </a:rPr>
              <a:t>hibernate.transaction_factory. </a:t>
            </a:r>
            <a:endParaRPr b="0" lang="en-IN" sz="1550" spc="-1" strike="noStrike">
              <a:latin typeface="Arial"/>
            </a:endParaRPr>
          </a:p>
        </p:txBody>
      </p:sp>
      <p:sp>
        <p:nvSpPr>
          <p:cNvPr id="821" name="CustomShape 8"/>
          <p:cNvSpPr/>
          <p:nvPr/>
        </p:nvSpPr>
        <p:spPr>
          <a:xfrm>
            <a:off x="412920" y="3971160"/>
            <a:ext cx="8230320" cy="11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597"/>
              </a:lnSpc>
            </a:pPr>
            <a:r>
              <a:rPr b="1" lang="en-IN" sz="2250" spc="-12" strike="noStrike">
                <a:solidFill>
                  <a:srgbClr val="7030a0"/>
                </a:solidFill>
                <a:latin typeface="DLHAQU+DejaVu Sans Bold"/>
                <a:ea typeface="DejaVu Sans"/>
              </a:rPr>
              <a:t>The</a:t>
            </a:r>
            <a:r>
              <a:rPr b="1" lang="en-IN" sz="2250" spc="-1" strike="noStrike">
                <a:solidFill>
                  <a:srgbClr val="7030a0"/>
                </a:solidFill>
                <a:latin typeface="DLHAQU+DejaVu Sans Bold"/>
                <a:ea typeface="DejaVu Sans"/>
              </a:rPr>
              <a:t> </a:t>
            </a:r>
            <a:r>
              <a:rPr b="1" lang="en-IN" sz="2250" spc="-15" strike="noStrike">
                <a:solidFill>
                  <a:srgbClr val="7030a0"/>
                </a:solidFill>
                <a:latin typeface="DLHAQU+DejaVu Sans Bold"/>
                <a:ea typeface="DejaVu Sans"/>
              </a:rPr>
              <a:t>most</a:t>
            </a:r>
            <a:r>
              <a:rPr b="1" lang="en-IN" sz="2250" spc="-1" strike="noStrike">
                <a:solidFill>
                  <a:srgbClr val="7030a0"/>
                </a:solidFill>
                <a:latin typeface="DLHAQU+DejaVu Sans Bold"/>
                <a:ea typeface="DejaVu Sans"/>
              </a:rPr>
              <a:t> </a:t>
            </a:r>
            <a:r>
              <a:rPr b="1" lang="en-IN" sz="2250" spc="-12" strike="noStrike">
                <a:solidFill>
                  <a:srgbClr val="7030a0"/>
                </a:solidFill>
                <a:latin typeface="DLHAQU+DejaVu Sans Bold"/>
                <a:ea typeface="DejaVu Sans"/>
              </a:rPr>
              <a:t>common</a:t>
            </a:r>
            <a:r>
              <a:rPr b="1" lang="en-IN" sz="2250" spc="-15" strike="noStrike">
                <a:solidFill>
                  <a:srgbClr val="7030a0"/>
                </a:solidFill>
                <a:latin typeface="DLHAQU+DejaVu Sans Bold"/>
                <a:ea typeface="DejaVu Sans"/>
              </a:rPr>
              <a:t> </a:t>
            </a:r>
            <a:r>
              <a:rPr b="1" lang="en-IN" sz="2250" spc="-12" strike="noStrike">
                <a:solidFill>
                  <a:srgbClr val="7030a0"/>
                </a:solidFill>
                <a:latin typeface="DLHAQU+DejaVu Sans Bold"/>
                <a:ea typeface="DejaVu Sans"/>
              </a:rPr>
              <a:t>approach</a:t>
            </a:r>
            <a:r>
              <a:rPr b="1" lang="en-IN" sz="2250" spc="-1" strike="noStrike">
                <a:solidFill>
                  <a:srgbClr val="7030a0"/>
                </a:solidFill>
                <a:latin typeface="DLHAQU+DejaVu Sans Bold"/>
                <a:ea typeface="DejaVu Sans"/>
              </a:rPr>
              <a:t> </a:t>
            </a:r>
            <a:r>
              <a:rPr b="1" lang="en-IN" sz="2250" spc="-12" strike="noStrike">
                <a:solidFill>
                  <a:srgbClr val="7030a0"/>
                </a:solidFill>
                <a:latin typeface="DLHAQU+DejaVu Sans Bold"/>
                <a:ea typeface="DejaVu Sans"/>
              </a:rPr>
              <a:t>is</a:t>
            </a:r>
            <a:r>
              <a:rPr b="1" lang="en-IN" sz="2250" spc="-1" strike="noStrike">
                <a:solidFill>
                  <a:srgbClr val="7030a0"/>
                </a:solidFill>
                <a:latin typeface="DLHAQU+DejaVu Sans Bold"/>
                <a:ea typeface="DejaVu Sans"/>
              </a:rPr>
              <a:t> </a:t>
            </a:r>
            <a:r>
              <a:rPr b="1" lang="en-IN" sz="2250" spc="-15" strike="noStrike">
                <a:solidFill>
                  <a:srgbClr val="7030a0"/>
                </a:solidFill>
                <a:latin typeface="DLHAQU+DejaVu Sans Bold"/>
                <a:ea typeface="DejaVu Sans"/>
              </a:rPr>
              <a:t>the</a:t>
            </a:r>
            <a:r>
              <a:rPr b="1" lang="en-IN" sz="2250" spc="-1" strike="noStrike">
                <a:solidFill>
                  <a:srgbClr val="7030a0"/>
                </a:solidFill>
                <a:latin typeface="DLHAQU+DejaVu Sans Bold"/>
                <a:ea typeface="DejaVu Sans"/>
              </a:rPr>
              <a:t> </a:t>
            </a:r>
            <a:r>
              <a:rPr b="1" lang="en-IN" sz="2250" spc="-12" strike="noStrike">
                <a:solidFill>
                  <a:srgbClr val="7030a0"/>
                </a:solidFill>
                <a:latin typeface="DLHAQU+DejaVu Sans Bold"/>
                <a:ea typeface="DejaVu Sans"/>
              </a:rPr>
              <a:t>session-per-</a:t>
            </a:r>
            <a:endParaRPr b="0" lang="en-IN" sz="2250" spc="-1" strike="noStrike">
              <a:latin typeface="Arial"/>
            </a:endParaRPr>
          </a:p>
          <a:p>
            <a:pPr>
              <a:lnSpc>
                <a:spcPts val="2597"/>
              </a:lnSpc>
              <a:spcBef>
                <a:spcPts val="624"/>
              </a:spcBef>
            </a:pPr>
            <a:r>
              <a:rPr b="1" lang="en-IN" sz="2250" spc="-12" strike="noStrike">
                <a:solidFill>
                  <a:srgbClr val="7030a0"/>
                </a:solidFill>
                <a:latin typeface="DLHAQU+DejaVu Sans Bold"/>
                <a:ea typeface="DejaVu Sans"/>
              </a:rPr>
              <a:t>request</a:t>
            </a:r>
            <a:r>
              <a:rPr b="1" lang="en-IN" sz="2250" spc="772" strike="noStrike">
                <a:solidFill>
                  <a:srgbClr val="7030a0"/>
                </a:solidFill>
                <a:latin typeface="DLHAQU+DejaVu Sans Bold"/>
                <a:ea typeface="DejaVu Sans"/>
              </a:rPr>
              <a:t> </a:t>
            </a:r>
            <a:r>
              <a:rPr b="1" lang="en-IN" sz="2250" spc="-12" strike="noStrike">
                <a:solidFill>
                  <a:srgbClr val="7030a0"/>
                </a:solidFill>
                <a:latin typeface="DLHAQU+DejaVu Sans Bold"/>
                <a:ea typeface="DejaVu Sans"/>
              </a:rPr>
              <a:t>pattern</a:t>
            </a:r>
            <a:r>
              <a:rPr b="1" lang="en-IN" sz="2250" spc="-15" strike="noStrike">
                <a:solidFill>
                  <a:srgbClr val="7030a0"/>
                </a:solidFill>
                <a:latin typeface="DLHAQU+DejaVu Sans Bold"/>
                <a:ea typeface="DejaVu Sans"/>
              </a:rPr>
              <a:t> </a:t>
            </a:r>
            <a:r>
              <a:rPr b="1" lang="en-IN" sz="2250" spc="-12" strike="noStrike">
                <a:solidFill>
                  <a:srgbClr val="7030a0"/>
                </a:solidFill>
                <a:latin typeface="DLHAQU+DejaVu Sans Bold"/>
                <a:ea typeface="DejaVu Sans"/>
              </a:rPr>
              <a:t>where</a:t>
            </a:r>
            <a:r>
              <a:rPr b="1" lang="en-IN" sz="2250" spc="-1" strike="noStrike">
                <a:solidFill>
                  <a:srgbClr val="7030a0"/>
                </a:solidFill>
                <a:latin typeface="DLHAQU+DejaVu Sans Bold"/>
                <a:ea typeface="DejaVu Sans"/>
              </a:rPr>
              <a:t> a</a:t>
            </a:r>
            <a:r>
              <a:rPr b="1" lang="en-IN" sz="2250" spc="-15" strike="noStrike">
                <a:solidFill>
                  <a:srgbClr val="7030a0"/>
                </a:solidFill>
                <a:latin typeface="DLHAQU+DejaVu Sans Bold"/>
                <a:ea typeface="DejaVu Sans"/>
              </a:rPr>
              <a:t> </a:t>
            </a:r>
            <a:r>
              <a:rPr b="1" lang="en-IN" sz="2250" spc="-12" strike="noStrike">
                <a:solidFill>
                  <a:srgbClr val="7030a0"/>
                </a:solidFill>
                <a:latin typeface="DLHAQU+DejaVu Sans Bold"/>
                <a:ea typeface="DejaVu Sans"/>
              </a:rPr>
              <a:t>single Hibernate</a:t>
            </a:r>
            <a:r>
              <a:rPr b="1" lang="en-IN" sz="2250" spc="-1" strike="noStrike">
                <a:solidFill>
                  <a:srgbClr val="7030a0"/>
                </a:solidFill>
                <a:latin typeface="DLHAQU+DejaVu Sans Bold"/>
                <a:ea typeface="DejaVu Sans"/>
              </a:rPr>
              <a:t> </a:t>
            </a:r>
            <a:r>
              <a:rPr b="1" lang="en-IN" sz="2250" spc="-12" strike="noStrike">
                <a:solidFill>
                  <a:srgbClr val="7030a0"/>
                </a:solidFill>
                <a:latin typeface="DLHAQU+DejaVu Sans Bold"/>
                <a:ea typeface="DejaVu Sans"/>
              </a:rPr>
              <a:t>Session</a:t>
            </a:r>
            <a:endParaRPr b="0" lang="en-IN" sz="2250" spc="-1" strike="noStrike">
              <a:latin typeface="Arial"/>
            </a:endParaRPr>
          </a:p>
          <a:p>
            <a:pPr>
              <a:lnSpc>
                <a:spcPts val="2597"/>
              </a:lnSpc>
              <a:spcBef>
                <a:spcPts val="612"/>
              </a:spcBef>
            </a:pPr>
            <a:r>
              <a:rPr b="1" lang="en-IN" sz="2250" spc="-15" strike="noStrike">
                <a:solidFill>
                  <a:srgbClr val="7030a0"/>
                </a:solidFill>
                <a:latin typeface="DLHAQU+DejaVu Sans Bold"/>
                <a:ea typeface="DejaVu Sans"/>
              </a:rPr>
              <a:t>has</a:t>
            </a:r>
            <a:r>
              <a:rPr b="1" lang="en-IN" sz="2250" spc="4" strike="noStrike">
                <a:solidFill>
                  <a:srgbClr val="7030a0"/>
                </a:solidFill>
                <a:latin typeface="DLHAQU+DejaVu Sans Bold"/>
                <a:ea typeface="DejaVu Sans"/>
              </a:rPr>
              <a:t> </a:t>
            </a:r>
            <a:r>
              <a:rPr b="1" lang="en-IN" sz="2250" spc="-12" strike="noStrike">
                <a:solidFill>
                  <a:srgbClr val="7030a0"/>
                </a:solidFill>
                <a:latin typeface="DLHAQU+DejaVu Sans Bold"/>
                <a:ea typeface="DejaVu Sans"/>
              </a:rPr>
              <a:t>same</a:t>
            </a:r>
            <a:r>
              <a:rPr b="1" lang="en-IN" sz="2250" spc="-1" strike="noStrike">
                <a:solidFill>
                  <a:srgbClr val="7030a0"/>
                </a:solidFill>
                <a:latin typeface="DLHAQU+DejaVu Sans Bold"/>
                <a:ea typeface="DejaVu Sans"/>
              </a:rPr>
              <a:t> </a:t>
            </a:r>
            <a:r>
              <a:rPr b="1" lang="en-IN" sz="2250" spc="-12" strike="noStrike">
                <a:solidFill>
                  <a:srgbClr val="7030a0"/>
                </a:solidFill>
                <a:latin typeface="DLHAQU+DejaVu Sans Bold"/>
                <a:ea typeface="DejaVu Sans"/>
              </a:rPr>
              <a:t>scope</a:t>
            </a:r>
            <a:r>
              <a:rPr b="1" lang="en-IN" sz="2250" spc="-1" strike="noStrike">
                <a:solidFill>
                  <a:srgbClr val="7030a0"/>
                </a:solidFill>
                <a:latin typeface="DLHAQU+DejaVu Sans Bold"/>
                <a:ea typeface="DejaVu Sans"/>
              </a:rPr>
              <a:t> </a:t>
            </a:r>
            <a:r>
              <a:rPr b="1" lang="en-IN" sz="2250" spc="-12" strike="noStrike">
                <a:solidFill>
                  <a:srgbClr val="7030a0"/>
                </a:solidFill>
                <a:latin typeface="DLHAQU+DejaVu Sans Bold"/>
                <a:ea typeface="DejaVu Sans"/>
              </a:rPr>
              <a:t>as</a:t>
            </a:r>
            <a:r>
              <a:rPr b="1" lang="en-IN" sz="2250" spc="-1" strike="noStrike">
                <a:solidFill>
                  <a:srgbClr val="7030a0"/>
                </a:solidFill>
                <a:latin typeface="DLHAQU+DejaVu Sans Bold"/>
                <a:ea typeface="DejaVu Sans"/>
              </a:rPr>
              <a:t> a</a:t>
            </a:r>
            <a:r>
              <a:rPr b="1" lang="en-IN" sz="2250" spc="-15" strike="noStrike">
                <a:solidFill>
                  <a:srgbClr val="7030a0"/>
                </a:solidFill>
                <a:latin typeface="DLHAQU+DejaVu Sans Bold"/>
                <a:ea typeface="DejaVu Sans"/>
              </a:rPr>
              <a:t> </a:t>
            </a:r>
            <a:r>
              <a:rPr b="1" lang="en-IN" sz="2250" spc="-12" strike="noStrike">
                <a:solidFill>
                  <a:srgbClr val="7030a0"/>
                </a:solidFill>
                <a:latin typeface="DLHAQU+DejaVu Sans Bold"/>
                <a:ea typeface="DejaVu Sans"/>
              </a:rPr>
              <a:t>single database transaction.</a:t>
            </a:r>
            <a:endParaRPr b="0" lang="en-IN" sz="2250" spc="-1" strike="noStrike">
              <a:latin typeface="Arial"/>
            </a:endParaRPr>
          </a:p>
        </p:txBody>
      </p:sp>
      <p:sp>
        <p:nvSpPr>
          <p:cNvPr id="822" name="CustomShape 9"/>
          <p:cNvSpPr/>
          <p:nvPr/>
        </p:nvSpPr>
        <p:spPr>
          <a:xfrm>
            <a:off x="166320" y="4044960"/>
            <a:ext cx="301680" cy="144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208"/>
              </a:lnSpc>
            </a:pPr>
            <a:r>
              <a:rPr b="0" lang="en-IN" sz="13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350" spc="-1" strike="noStrike">
              <a:latin typeface="Arial"/>
            </a:endParaRPr>
          </a:p>
          <a:p>
            <a:pPr>
              <a:lnSpc>
                <a:spcPts val="1208"/>
              </a:lnSpc>
              <a:spcBef>
                <a:spcPts val="8969"/>
              </a:spcBef>
            </a:pPr>
            <a:r>
              <a:rPr b="0" lang="en-IN" sz="13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350" spc="-1" strike="noStrike">
              <a:latin typeface="Arial"/>
            </a:endParaRPr>
          </a:p>
        </p:txBody>
      </p:sp>
      <p:sp>
        <p:nvSpPr>
          <p:cNvPr id="823" name="CustomShape 10"/>
          <p:cNvSpPr/>
          <p:nvPr/>
        </p:nvSpPr>
        <p:spPr>
          <a:xfrm>
            <a:off x="412920" y="5265000"/>
            <a:ext cx="7340760" cy="32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597"/>
              </a:lnSpc>
            </a:pPr>
            <a:r>
              <a:rPr b="0" lang="en-IN" sz="22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The </a:t>
            </a:r>
            <a:r>
              <a:rPr b="0" lang="en-IN" sz="22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Hibernate</a:t>
            </a:r>
            <a:r>
              <a:rPr b="0" lang="en-IN" sz="22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2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session</a:t>
            </a:r>
            <a:r>
              <a:rPr b="0" lang="en-IN" sz="22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2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can</a:t>
            </a:r>
            <a:r>
              <a:rPr b="0" lang="en-IN" sz="22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2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be</a:t>
            </a:r>
            <a:r>
              <a:rPr b="0" lang="en-IN" sz="225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2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used for </a:t>
            </a:r>
            <a:r>
              <a:rPr b="0" lang="en-IN" sz="22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multiple</a:t>
            </a:r>
            <a:r>
              <a:rPr b="0" lang="en-IN" sz="22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DB</a:t>
            </a:r>
            <a:endParaRPr b="0" lang="en-IN" sz="2250" spc="-1" strike="noStrike">
              <a:latin typeface="Arial"/>
            </a:endParaRPr>
          </a:p>
        </p:txBody>
      </p:sp>
      <p:sp>
        <p:nvSpPr>
          <p:cNvPr id="824" name="CustomShape 11"/>
          <p:cNvSpPr/>
          <p:nvPr/>
        </p:nvSpPr>
        <p:spPr>
          <a:xfrm>
            <a:off x="412920" y="5672880"/>
            <a:ext cx="8425440" cy="32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597"/>
              </a:lnSpc>
            </a:pPr>
            <a:r>
              <a:rPr b="0" lang="en-IN" sz="22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operations</a:t>
            </a:r>
            <a:r>
              <a:rPr b="0" lang="en-IN" sz="22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2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(save,</a:t>
            </a:r>
            <a:r>
              <a:rPr b="0" lang="en-IN" sz="22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2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query,</a:t>
            </a:r>
            <a:r>
              <a:rPr b="0" lang="en-IN" sz="22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2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update)</a:t>
            </a:r>
            <a:r>
              <a:rPr b="0" lang="en-IN" sz="22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within </a:t>
            </a:r>
            <a:r>
              <a:rPr b="0" lang="en-IN" sz="22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the </a:t>
            </a:r>
            <a:r>
              <a:rPr b="0" lang="en-IN" sz="22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same</a:t>
            </a:r>
            <a:r>
              <a:rPr b="0" lang="en-IN" sz="22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25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request.</a:t>
            </a:r>
            <a:endParaRPr b="0" lang="en-IN" sz="2250" spc="-1" strike="noStrike">
              <a:latin typeface="Arial"/>
            </a:endParaRPr>
          </a:p>
        </p:txBody>
      </p:sp>
      <p:sp>
        <p:nvSpPr>
          <p:cNvPr id="825" name="CustomShape 12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7" name="CustomShape 2"/>
          <p:cNvSpPr/>
          <p:nvPr/>
        </p:nvSpPr>
        <p:spPr>
          <a:xfrm>
            <a:off x="702360" y="428760"/>
            <a:ext cx="662508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1" strike="noStrike">
                <a:solidFill>
                  <a:srgbClr val="775f55"/>
                </a:solidFill>
                <a:latin typeface="Courier New"/>
                <a:ea typeface="DejaVu Sans"/>
              </a:rPr>
              <a:t>Transaction </a:t>
            </a: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methods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828" name="CustomShape 3"/>
          <p:cNvSpPr/>
          <p:nvPr/>
        </p:nvSpPr>
        <p:spPr>
          <a:xfrm>
            <a:off x="527040" y="1685880"/>
            <a:ext cx="4024800" cy="19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505"/>
              </a:lnSpc>
            </a:pPr>
            <a:r>
              <a:rPr b="1" lang="en-IN" sz="1350" spc="-1" strike="noStrike">
                <a:solidFill>
                  <a:srgbClr val="000000"/>
                </a:solidFill>
                <a:latin typeface="TUIKIA+Liberation Mono Bold"/>
                <a:ea typeface="DejaVu Sans"/>
              </a:rPr>
              <a:t>void begin() throws HibernateException</a:t>
            </a:r>
            <a:endParaRPr b="0" lang="en-IN" sz="1350" spc="-1" strike="noStrike">
              <a:latin typeface="Arial"/>
            </a:endParaRPr>
          </a:p>
        </p:txBody>
      </p:sp>
      <p:sp>
        <p:nvSpPr>
          <p:cNvPr id="829" name="CustomShape 4"/>
          <p:cNvSpPr/>
          <p:nvPr/>
        </p:nvSpPr>
        <p:spPr>
          <a:xfrm>
            <a:off x="242640" y="1712160"/>
            <a:ext cx="240840" cy="171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720"/>
              </a:lnSpc>
            </a:pPr>
            <a:r>
              <a:rPr b="0" lang="en-IN" sz="8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800" spc="-1" strike="noStrike">
              <a:latin typeface="Arial"/>
            </a:endParaRPr>
          </a:p>
          <a:p>
            <a:pPr>
              <a:lnSpc>
                <a:spcPts val="720"/>
              </a:lnSpc>
              <a:spcBef>
                <a:spcPts val="1874"/>
              </a:spcBef>
            </a:pPr>
            <a:r>
              <a:rPr b="0" lang="en-IN" sz="8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800" spc="-1" strike="noStrike">
              <a:latin typeface="Arial"/>
            </a:endParaRPr>
          </a:p>
          <a:p>
            <a:pPr>
              <a:lnSpc>
                <a:spcPts val="720"/>
              </a:lnSpc>
              <a:spcBef>
                <a:spcPts val="1820"/>
              </a:spcBef>
            </a:pPr>
            <a:r>
              <a:rPr b="0" lang="en-IN" sz="8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800" spc="-1" strike="noStrike">
              <a:latin typeface="Arial"/>
            </a:endParaRPr>
          </a:p>
          <a:p>
            <a:pPr>
              <a:lnSpc>
                <a:spcPts val="720"/>
              </a:lnSpc>
              <a:spcBef>
                <a:spcPts val="1820"/>
              </a:spcBef>
            </a:pPr>
            <a:r>
              <a:rPr b="0" lang="en-IN" sz="8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800" spc="-1" strike="noStrike">
              <a:latin typeface="Arial"/>
            </a:endParaRPr>
          </a:p>
          <a:p>
            <a:pPr>
              <a:lnSpc>
                <a:spcPts val="720"/>
              </a:lnSpc>
              <a:spcBef>
                <a:spcPts val="1860"/>
              </a:spcBef>
            </a:pPr>
            <a:r>
              <a:rPr b="0" lang="en-IN" sz="8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800" spc="-1" strike="noStrike">
              <a:latin typeface="Arial"/>
            </a:endParaRPr>
          </a:p>
          <a:p>
            <a:pPr>
              <a:lnSpc>
                <a:spcPts val="720"/>
              </a:lnSpc>
              <a:spcBef>
                <a:spcPts val="1820"/>
              </a:spcBef>
            </a:pPr>
            <a:r>
              <a:rPr b="0" lang="en-IN" sz="8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800" spc="-1" strike="noStrike">
              <a:latin typeface="Arial"/>
            </a:endParaRPr>
          </a:p>
        </p:txBody>
      </p:sp>
      <p:sp>
        <p:nvSpPr>
          <p:cNvPr id="830" name="CustomShape 5"/>
          <p:cNvSpPr/>
          <p:nvPr/>
        </p:nvSpPr>
        <p:spPr>
          <a:xfrm>
            <a:off x="527040" y="2008440"/>
            <a:ext cx="4126320" cy="19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505"/>
              </a:lnSpc>
            </a:pPr>
            <a:r>
              <a:rPr b="1" lang="en-IN" sz="1350" spc="-1" strike="noStrike">
                <a:solidFill>
                  <a:srgbClr val="000000"/>
                </a:solidFill>
                <a:latin typeface="TUIKIA+Liberation Mono Bold"/>
                <a:ea typeface="DejaVu Sans"/>
              </a:rPr>
              <a:t>void commit() throws HibernateException</a:t>
            </a:r>
            <a:endParaRPr b="0" lang="en-IN" sz="1350" spc="-1" strike="noStrike">
              <a:latin typeface="Arial"/>
            </a:endParaRPr>
          </a:p>
        </p:txBody>
      </p:sp>
      <p:sp>
        <p:nvSpPr>
          <p:cNvPr id="831" name="CustomShape 6"/>
          <p:cNvSpPr/>
          <p:nvPr/>
        </p:nvSpPr>
        <p:spPr>
          <a:xfrm>
            <a:off x="527040" y="2329920"/>
            <a:ext cx="5457600" cy="116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505"/>
              </a:lnSpc>
            </a:pPr>
            <a:r>
              <a:rPr b="1" lang="en-IN" sz="1350" spc="-1" strike="noStrike">
                <a:solidFill>
                  <a:srgbClr val="000000"/>
                </a:solidFill>
                <a:latin typeface="TUIKIA+Liberation Mono Bold"/>
                <a:ea typeface="DejaVu Sans"/>
              </a:rPr>
              <a:t>void rollback() throws HibernateException</a:t>
            </a:r>
            <a:endParaRPr b="0" lang="en-IN" sz="1350" spc="-1" strike="noStrike">
              <a:latin typeface="Arial"/>
            </a:endParaRPr>
          </a:p>
          <a:p>
            <a:pPr>
              <a:lnSpc>
                <a:spcPts val="1548"/>
              </a:lnSpc>
              <a:spcBef>
                <a:spcPts val="955"/>
              </a:spcBef>
            </a:pPr>
            <a:r>
              <a:rPr b="0" lang="en-IN" sz="1350" spc="-233" strike="noStrike">
                <a:solidFill>
                  <a:srgbClr val="000000"/>
                </a:solidFill>
                <a:latin typeface="AJJWSF+DejaVu Sans"/>
                <a:ea typeface="DejaVu Sans"/>
              </a:rPr>
              <a:t>To</a:t>
            </a:r>
            <a:r>
              <a:rPr b="0" lang="en-IN" sz="1350" spc="19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check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if</a:t>
            </a:r>
            <a:r>
              <a:rPr b="0" lang="en-IN" sz="13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transactions</a:t>
            </a:r>
            <a:r>
              <a:rPr b="0" lang="en-IN" sz="13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was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committed</a:t>
            </a:r>
            <a:r>
              <a:rPr b="0" lang="en-IN" sz="13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or </a:t>
            </a:r>
            <a:r>
              <a:rPr b="0" lang="en-IN" sz="13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rolled-back</a:t>
            </a:r>
            <a:r>
              <a:rPr b="0" lang="en-IN" sz="13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3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properly</a:t>
            </a:r>
            <a:endParaRPr b="0" lang="en-IN" sz="1350" spc="-1" strike="noStrike">
              <a:latin typeface="Arial"/>
            </a:endParaRPr>
          </a:p>
          <a:p>
            <a:pPr>
              <a:lnSpc>
                <a:spcPts val="1505"/>
              </a:lnSpc>
              <a:spcBef>
                <a:spcPts val="1120"/>
              </a:spcBef>
            </a:pPr>
            <a:r>
              <a:rPr b="1" lang="en-IN" sz="1350" spc="-1" strike="noStrike">
                <a:solidFill>
                  <a:srgbClr val="000000"/>
                </a:solidFill>
                <a:latin typeface="TUIKIA+Liberation Mono Bold"/>
                <a:ea typeface="DejaVu Sans"/>
              </a:rPr>
              <a:t>boolean wasRolledBack() throws HibernateException</a:t>
            </a:r>
            <a:endParaRPr b="0" lang="en-IN" sz="1350" spc="-1" strike="noStrike">
              <a:latin typeface="Arial"/>
            </a:endParaRPr>
          </a:p>
          <a:p>
            <a:pPr>
              <a:lnSpc>
                <a:spcPts val="1505"/>
              </a:lnSpc>
              <a:spcBef>
                <a:spcPts val="1032"/>
              </a:spcBef>
            </a:pPr>
            <a:r>
              <a:rPr b="1" lang="en-IN" sz="1350" spc="-1" strike="noStrike">
                <a:solidFill>
                  <a:srgbClr val="000000"/>
                </a:solidFill>
                <a:latin typeface="TUIKIA+Liberation Mono Bold"/>
                <a:ea typeface="DejaVu Sans"/>
              </a:rPr>
              <a:t>boolean wasCommitted() throws HibernateException</a:t>
            </a:r>
            <a:endParaRPr b="0" lang="en-IN" sz="1350" spc="-1" strike="noStrike">
              <a:latin typeface="Arial"/>
            </a:endParaRPr>
          </a:p>
        </p:txBody>
      </p:sp>
      <p:sp>
        <p:nvSpPr>
          <p:cNvPr id="832" name="CustomShape 7"/>
          <p:cNvSpPr/>
          <p:nvPr/>
        </p:nvSpPr>
        <p:spPr>
          <a:xfrm>
            <a:off x="527040" y="3651840"/>
            <a:ext cx="6593040" cy="85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002"/>
              </a:lnSpc>
            </a:pPr>
            <a:r>
              <a:rPr b="0" lang="en-IN" sz="2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Code snippet</a:t>
            </a:r>
            <a:r>
              <a:rPr b="0" lang="en-IN" sz="2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wrapping statements</a:t>
            </a:r>
            <a:r>
              <a:rPr b="0" lang="en-IN" sz="2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in</a:t>
            </a:r>
            <a:r>
              <a:rPr b="0" lang="en-IN" sz="260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</a:t>
            </a:r>
            <a:endParaRPr b="0" lang="en-IN" sz="2600" spc="-1" strike="noStrike">
              <a:latin typeface="Arial"/>
            </a:endParaRPr>
          </a:p>
          <a:p>
            <a:pPr>
              <a:lnSpc>
                <a:spcPts val="3002"/>
              </a:lnSpc>
              <a:spcBef>
                <a:spcPts val="717"/>
              </a:spcBef>
            </a:pPr>
            <a:r>
              <a:rPr b="0" lang="en-IN" sz="2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transactions: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833" name="CustomShape 8"/>
          <p:cNvSpPr/>
          <p:nvPr/>
        </p:nvSpPr>
        <p:spPr>
          <a:xfrm>
            <a:off x="242640" y="3736440"/>
            <a:ext cx="325440" cy="1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400"/>
              </a:lnSpc>
            </a:pPr>
            <a:r>
              <a:rPr b="0" lang="en-IN" sz="15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550" spc="-1" strike="noStrike">
              <a:latin typeface="Arial"/>
            </a:endParaRPr>
          </a:p>
        </p:txBody>
      </p:sp>
      <p:sp>
        <p:nvSpPr>
          <p:cNvPr id="834" name="CustomShape 9"/>
          <p:cNvSpPr/>
          <p:nvPr/>
        </p:nvSpPr>
        <p:spPr>
          <a:xfrm>
            <a:off x="598320" y="4528080"/>
            <a:ext cx="3508920" cy="146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312"/>
              </a:lnSpc>
            </a:pPr>
            <a:r>
              <a:rPr b="1" lang="en-IN" sz="1150" spc="-1" strike="noStrike">
                <a:solidFill>
                  <a:srgbClr val="000000"/>
                </a:solidFill>
                <a:latin typeface="TUIKIA+Liberation Mono Bold"/>
                <a:ea typeface="DejaVu Sans"/>
              </a:rPr>
              <a:t>Session sess = factory.openSession(); </a:t>
            </a:r>
            <a:endParaRPr b="0" lang="en-IN" sz="1150" spc="-1" strike="noStrike">
              <a:latin typeface="Arial"/>
            </a:endParaRPr>
          </a:p>
          <a:p>
            <a:pPr>
              <a:lnSpc>
                <a:spcPts val="1312"/>
              </a:lnSpc>
              <a:spcBef>
                <a:spcPts val="153"/>
              </a:spcBef>
            </a:pPr>
            <a:r>
              <a:rPr b="1" lang="en-IN" sz="1150" spc="-1" strike="noStrike">
                <a:solidFill>
                  <a:srgbClr val="000000"/>
                </a:solidFill>
                <a:latin typeface="TUIKIA+Liberation Mono Bold"/>
                <a:ea typeface="DejaVu Sans"/>
              </a:rPr>
              <a:t>Transaction tx; </a:t>
            </a:r>
            <a:endParaRPr b="0" lang="en-IN" sz="1150" spc="-1" strike="noStrike">
              <a:latin typeface="Arial"/>
            </a:endParaRPr>
          </a:p>
          <a:p>
            <a:pPr>
              <a:lnSpc>
                <a:spcPts val="1312"/>
              </a:lnSpc>
              <a:spcBef>
                <a:spcPts val="156"/>
              </a:spcBef>
            </a:pPr>
            <a:r>
              <a:rPr b="1" lang="en-IN" sz="1150" spc="-1" strike="noStrike">
                <a:solidFill>
                  <a:srgbClr val="000000"/>
                </a:solidFill>
                <a:latin typeface="TUIKIA+Liberation Mono Bold"/>
                <a:ea typeface="DejaVu Sans"/>
              </a:rPr>
              <a:t>try </a:t>
            </a:r>
            <a:endParaRPr b="0" lang="en-IN" sz="1150" spc="-1" strike="noStrike">
              <a:latin typeface="Arial"/>
            </a:endParaRPr>
          </a:p>
          <a:p>
            <a:pPr>
              <a:lnSpc>
                <a:spcPts val="1312"/>
              </a:lnSpc>
              <a:spcBef>
                <a:spcPts val="105"/>
              </a:spcBef>
            </a:pPr>
            <a:r>
              <a:rPr b="1" lang="en-IN" sz="1150" spc="-1" strike="noStrike">
                <a:solidFill>
                  <a:srgbClr val="000000"/>
                </a:solidFill>
                <a:latin typeface="TUIKIA+Liberation Mono Bold"/>
                <a:ea typeface="DejaVu Sans"/>
              </a:rPr>
              <a:t>{ </a:t>
            </a:r>
            <a:endParaRPr b="0" lang="en-IN" sz="1150" spc="-1" strike="noStrike">
              <a:latin typeface="Arial"/>
            </a:endParaRPr>
          </a:p>
          <a:p>
            <a:pPr>
              <a:lnSpc>
                <a:spcPts val="1312"/>
              </a:lnSpc>
              <a:spcBef>
                <a:spcPts val="156"/>
              </a:spcBef>
            </a:pPr>
            <a:r>
              <a:rPr b="1" lang="en-IN" sz="1150" spc="-1" strike="noStrike">
                <a:solidFill>
                  <a:srgbClr val="000000"/>
                </a:solidFill>
                <a:latin typeface="TUIKIA+Liberation Mono Bold"/>
                <a:ea typeface="DejaVu Sans"/>
              </a:rPr>
              <a:t>tx = sess.beginTransaction(); </a:t>
            </a:r>
            <a:endParaRPr b="0" lang="en-IN" sz="1150" spc="-1" strike="noStrike">
              <a:latin typeface="Arial"/>
            </a:endParaRPr>
          </a:p>
          <a:p>
            <a:pPr>
              <a:lnSpc>
                <a:spcPts val="1312"/>
              </a:lnSpc>
              <a:spcBef>
                <a:spcPts val="156"/>
              </a:spcBef>
            </a:pPr>
            <a:r>
              <a:rPr b="1" lang="en-IN" sz="1150" spc="-1" strike="noStrike">
                <a:solidFill>
                  <a:srgbClr val="000000"/>
                </a:solidFill>
                <a:latin typeface="TUIKIA+Liberation Mono Bold"/>
                <a:ea typeface="DejaVu Sans"/>
              </a:rPr>
              <a:t>//do some work ... </a:t>
            </a:r>
            <a:endParaRPr b="0" lang="en-IN" sz="1150" spc="-1" strike="noStrike">
              <a:latin typeface="Arial"/>
            </a:endParaRPr>
          </a:p>
          <a:p>
            <a:pPr>
              <a:lnSpc>
                <a:spcPts val="1312"/>
              </a:lnSpc>
              <a:spcBef>
                <a:spcPts val="147"/>
              </a:spcBef>
            </a:pPr>
            <a:r>
              <a:rPr b="1" lang="en-IN" sz="1150" spc="-1" strike="noStrike">
                <a:solidFill>
                  <a:srgbClr val="000000"/>
                </a:solidFill>
                <a:latin typeface="TUIKIA+Liberation Mono Bold"/>
                <a:ea typeface="DejaVu Sans"/>
              </a:rPr>
              <a:t>tx.commit(); </a:t>
            </a:r>
            <a:endParaRPr b="0" lang="en-IN" sz="1150" spc="-1" strike="noStrike">
              <a:latin typeface="Arial"/>
            </a:endParaRPr>
          </a:p>
          <a:p>
            <a:pPr>
              <a:lnSpc>
                <a:spcPts val="1312"/>
              </a:lnSpc>
              <a:spcBef>
                <a:spcPts val="153"/>
              </a:spcBef>
            </a:pPr>
            <a:r>
              <a:rPr b="1" lang="en-IN" sz="1150" spc="-1" strike="noStrike">
                <a:solidFill>
                  <a:srgbClr val="000000"/>
                </a:solidFill>
                <a:latin typeface="TUIKIA+Liberation Mono Bold"/>
                <a:ea typeface="DejaVu Sans"/>
              </a:rPr>
              <a:t>} </a:t>
            </a:r>
            <a:endParaRPr b="0" lang="en-IN" sz="1150" spc="-1" strike="noStrike">
              <a:latin typeface="Arial"/>
            </a:endParaRPr>
          </a:p>
        </p:txBody>
      </p:sp>
      <p:sp>
        <p:nvSpPr>
          <p:cNvPr id="835" name="CustomShape 10"/>
          <p:cNvSpPr/>
          <p:nvPr/>
        </p:nvSpPr>
        <p:spPr>
          <a:xfrm>
            <a:off x="598320" y="6020280"/>
            <a:ext cx="1830240" cy="16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312"/>
              </a:lnSpc>
            </a:pPr>
            <a:r>
              <a:rPr b="1" lang="en-IN" sz="1150" spc="-1" strike="noStrike">
                <a:solidFill>
                  <a:srgbClr val="000000"/>
                </a:solidFill>
                <a:latin typeface="TUIKIA+Liberation Mono Bold"/>
                <a:ea typeface="DejaVu Sans"/>
              </a:rPr>
              <a:t>catch (Exception e)</a:t>
            </a:r>
            <a:endParaRPr b="0" lang="en-IN" sz="1150" spc="-1" strike="noStrike">
              <a:latin typeface="Arial"/>
            </a:endParaRPr>
          </a:p>
        </p:txBody>
      </p:sp>
      <p:sp>
        <p:nvSpPr>
          <p:cNvPr id="836" name="CustomShape 11"/>
          <p:cNvSpPr/>
          <p:nvPr/>
        </p:nvSpPr>
        <p:spPr>
          <a:xfrm>
            <a:off x="598320" y="6206760"/>
            <a:ext cx="416520" cy="16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312"/>
              </a:lnSpc>
            </a:pPr>
            <a:r>
              <a:rPr b="1" lang="en-IN" sz="1150" spc="-1" strike="noStrike">
                <a:solidFill>
                  <a:srgbClr val="000000"/>
                </a:solidFill>
                <a:latin typeface="TUIKIA+Liberation Mono Bold"/>
                <a:ea typeface="DejaVu Sans"/>
              </a:rPr>
              <a:t> </a:t>
            </a:r>
            <a:r>
              <a:rPr b="1" lang="en-IN" sz="1150" spc="-1" strike="noStrike">
                <a:solidFill>
                  <a:srgbClr val="000000"/>
                </a:solidFill>
                <a:latin typeface="TUIKIA+Liberation Mono Bold"/>
                <a:ea typeface="DejaVu Sans"/>
              </a:rPr>
              <a:t>{ </a:t>
            </a:r>
            <a:endParaRPr b="0" lang="en-IN" sz="1150" spc="-1" strike="noStrike">
              <a:latin typeface="Arial"/>
            </a:endParaRPr>
          </a:p>
        </p:txBody>
      </p:sp>
      <p:sp>
        <p:nvSpPr>
          <p:cNvPr id="837" name="CustomShape 12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838" name="CustomShape 13"/>
          <p:cNvSpPr/>
          <p:nvPr/>
        </p:nvSpPr>
        <p:spPr>
          <a:xfrm>
            <a:off x="598320" y="6393600"/>
            <a:ext cx="3685680" cy="35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312"/>
              </a:lnSpc>
            </a:pPr>
            <a:r>
              <a:rPr b="1" lang="en-IN" sz="1150" spc="-1" strike="noStrike">
                <a:solidFill>
                  <a:srgbClr val="000000"/>
                </a:solidFill>
                <a:latin typeface="TUIKIA+Liberation Mono Bold"/>
                <a:ea typeface="DejaVu Sans"/>
              </a:rPr>
              <a:t>if (tx!=null) tx.rollback(); throw e; } </a:t>
            </a:r>
            <a:endParaRPr b="0" lang="en-IN" sz="1150" spc="-1" strike="noStrike">
              <a:latin typeface="Arial"/>
            </a:endParaRPr>
          </a:p>
          <a:p>
            <a:pPr>
              <a:lnSpc>
                <a:spcPts val="1312"/>
              </a:lnSpc>
              <a:spcBef>
                <a:spcPts val="156"/>
              </a:spcBef>
            </a:pPr>
            <a:r>
              <a:rPr b="1" lang="en-IN" sz="1150" spc="-1" strike="noStrike">
                <a:solidFill>
                  <a:srgbClr val="000000"/>
                </a:solidFill>
                <a:latin typeface="TUIKIA+Liberation Mono Bold"/>
                <a:ea typeface="DejaVu Sans"/>
              </a:rPr>
              <a:t>finally { sess.close(); } </a:t>
            </a:r>
            <a:endParaRPr b="0" lang="en-IN" sz="11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0" name="CustomShape 2"/>
          <p:cNvSpPr/>
          <p:nvPr/>
        </p:nvSpPr>
        <p:spPr>
          <a:xfrm>
            <a:off x="702360" y="428760"/>
            <a:ext cx="475632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32" strike="noStrike">
                <a:solidFill>
                  <a:srgbClr val="775f55"/>
                </a:solidFill>
                <a:latin typeface="AJJWSF+DejaVu Sans"/>
                <a:ea typeface="DejaVu Sans"/>
              </a:rPr>
              <a:t>Workshop</a:t>
            </a:r>
            <a:r>
              <a:rPr b="0" lang="en-IN" sz="4400" spc="21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topics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841" name="CustomShape 3"/>
          <p:cNvSpPr/>
          <p:nvPr/>
        </p:nvSpPr>
        <p:spPr>
          <a:xfrm>
            <a:off x="867240" y="1657080"/>
            <a:ext cx="234792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Hibernate-What it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is ?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842" name="CustomShape 4"/>
          <p:cNvSpPr/>
          <p:nvPr/>
        </p:nvSpPr>
        <p:spPr>
          <a:xfrm>
            <a:off x="547200" y="1702800"/>
            <a:ext cx="24876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763"/>
              </a:lnSpc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568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</p:txBody>
      </p:sp>
      <p:sp>
        <p:nvSpPr>
          <p:cNvPr id="843" name="CustomShape 5"/>
          <p:cNvSpPr/>
          <p:nvPr/>
        </p:nvSpPr>
        <p:spPr>
          <a:xfrm>
            <a:off x="4878000" y="1773360"/>
            <a:ext cx="347688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HQL and</a:t>
            </a:r>
            <a:r>
              <a:rPr b="1" lang="en-IN" sz="1600" spc="-12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the</a:t>
            </a:r>
            <a:r>
              <a:rPr b="1" lang="en-IN" sz="1600" spc="-15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Query Object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844" name="CustomShape 6"/>
          <p:cNvSpPr/>
          <p:nvPr/>
        </p:nvSpPr>
        <p:spPr>
          <a:xfrm>
            <a:off x="867240" y="1959480"/>
            <a:ext cx="167760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29" strike="noStrike">
                <a:solidFill>
                  <a:srgbClr val="000000"/>
                </a:solidFill>
                <a:latin typeface="DLHAQU+DejaVu Sans Bold"/>
                <a:ea typeface="DejaVu Sans"/>
              </a:rPr>
              <a:t>JPA-</a:t>
            </a:r>
            <a:r>
              <a:rPr b="1" lang="en-IN" sz="1400" spc="29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What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it is?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845" name="CustomShape 7"/>
          <p:cNvSpPr/>
          <p:nvPr/>
        </p:nvSpPr>
        <p:spPr>
          <a:xfrm>
            <a:off x="5335200" y="2058120"/>
            <a:ext cx="3423600" cy="79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one class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to two tables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860"/>
              </a:lnSpc>
              <a:spcBef>
                <a:spcPts val="317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Select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and 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Pagination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in</a:t>
            </a:r>
            <a:r>
              <a:rPr b="0" lang="en-IN" sz="16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HQL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860"/>
              </a:lnSpc>
              <a:spcBef>
                <a:spcPts val="332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Named Quaries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846" name="CustomShape 8"/>
          <p:cNvSpPr/>
          <p:nvPr/>
        </p:nvSpPr>
        <p:spPr>
          <a:xfrm>
            <a:off x="867240" y="2263680"/>
            <a:ext cx="196272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ORM and</a:t>
            </a:r>
            <a:r>
              <a:rPr b="1" lang="en-IN" sz="1600" spc="-15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Issues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847" name="CustomShape 9"/>
          <p:cNvSpPr/>
          <p:nvPr/>
        </p:nvSpPr>
        <p:spPr>
          <a:xfrm>
            <a:off x="547200" y="2314440"/>
            <a:ext cx="263160" cy="161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73"/>
              </a:lnSpc>
            </a:pPr>
            <a:r>
              <a:rPr b="0" lang="en-IN" sz="9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9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41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6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0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6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568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</p:txBody>
      </p:sp>
      <p:sp>
        <p:nvSpPr>
          <p:cNvPr id="848" name="CustomShape 10"/>
          <p:cNvSpPr/>
          <p:nvPr/>
        </p:nvSpPr>
        <p:spPr>
          <a:xfrm>
            <a:off x="867240" y="2594520"/>
            <a:ext cx="3427200" cy="82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Hello World</a:t>
            </a:r>
            <a:r>
              <a:rPr b="1" lang="en-IN" sz="1400" spc="9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CRUD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799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Primary </a:t>
            </a:r>
            <a:r>
              <a:rPr b="1" lang="en-IN" sz="1400" spc="-15" strike="noStrike">
                <a:solidFill>
                  <a:srgbClr val="000000"/>
                </a:solidFill>
                <a:latin typeface="DLHAQU+DejaVu Sans Bold"/>
                <a:ea typeface="DejaVu Sans"/>
              </a:rPr>
              <a:t>key</a:t>
            </a:r>
            <a:r>
              <a:rPr b="1" lang="en-IN" sz="1400" spc="7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generation strategy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791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More annotations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849" name="CustomShape 11"/>
          <p:cNvSpPr/>
          <p:nvPr/>
        </p:nvSpPr>
        <p:spPr>
          <a:xfrm>
            <a:off x="5335200" y="2923920"/>
            <a:ext cx="336960" cy="18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454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850" name="CustomShape 12"/>
          <p:cNvSpPr/>
          <p:nvPr/>
        </p:nvSpPr>
        <p:spPr>
          <a:xfrm>
            <a:off x="5678280" y="2908800"/>
            <a:ext cx="128520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Criteria API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851" name="CustomShape 13"/>
          <p:cNvSpPr/>
          <p:nvPr/>
        </p:nvSpPr>
        <p:spPr>
          <a:xfrm>
            <a:off x="4878000" y="3476520"/>
            <a:ext cx="3667680" cy="15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137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caching</a:t>
            </a:r>
            <a:endParaRPr b="0" lang="en-IN" sz="1600" spc="-1" strike="noStrike">
              <a:latin typeface="Arial"/>
            </a:endParaRPr>
          </a:p>
          <a:p>
            <a:pPr marL="457200">
              <a:lnSpc>
                <a:spcPts val="1860"/>
              </a:lnSpc>
              <a:spcBef>
                <a:spcPts val="320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26" strike="noStrike">
                <a:solidFill>
                  <a:srgbClr val="000000"/>
                </a:solidFill>
                <a:latin typeface="AJJWSF+DejaVu Sans"/>
                <a:ea typeface="DejaVu Sans"/>
              </a:rPr>
              <a:t>First</a:t>
            </a:r>
            <a:r>
              <a:rPr b="0" lang="en-IN" sz="1600" spc="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Level</a:t>
            </a:r>
            <a:endParaRPr b="0" lang="en-IN" sz="1600" spc="-1" strike="noStrike">
              <a:latin typeface="Arial"/>
            </a:endParaRPr>
          </a:p>
          <a:p>
            <a:pPr marL="457200">
              <a:lnSpc>
                <a:spcPts val="1860"/>
              </a:lnSpc>
              <a:spcBef>
                <a:spcPts val="320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Second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Level Cache</a:t>
            </a:r>
            <a:endParaRPr b="0" lang="en-IN" sz="1600" spc="-1" strike="noStrike">
              <a:latin typeface="Arial"/>
            </a:endParaRPr>
          </a:p>
          <a:p>
            <a:pPr marL="457200">
              <a:lnSpc>
                <a:spcPts val="1860"/>
              </a:lnSpc>
              <a:spcBef>
                <a:spcPts val="377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137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optimization</a:t>
            </a:r>
            <a:endParaRPr b="0" lang="en-IN" sz="1600" spc="-1" strike="noStrike">
              <a:latin typeface="Arial"/>
            </a:endParaRPr>
          </a:p>
          <a:p>
            <a:pPr marL="457200">
              <a:lnSpc>
                <a:spcPts val="1860"/>
              </a:lnSpc>
              <a:spcBef>
                <a:spcPts val="317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</a:t>
            </a:r>
            <a:r>
              <a:rPr b="1" lang="en-IN" sz="1600" spc="-12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Batch Processing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852" name="CustomShape 14"/>
          <p:cNvSpPr/>
          <p:nvPr/>
        </p:nvSpPr>
        <p:spPr>
          <a:xfrm>
            <a:off x="867240" y="3499920"/>
            <a:ext cx="281448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Object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life cycle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751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Architecture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860"/>
              </a:lnSpc>
              <a:spcBef>
                <a:spcPts val="714"/>
              </a:spcBef>
            </a:pPr>
            <a:r>
              <a:rPr b="1" lang="en-IN" sz="1600" spc="-1" strike="noStrike">
                <a:solidFill>
                  <a:srgbClr val="ff0000"/>
                </a:solidFill>
                <a:latin typeface="DLHAQU+DejaVu Sans Bold"/>
                <a:ea typeface="DejaVu Sans"/>
              </a:rPr>
              <a:t>Component Mapping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794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Relation 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853" name="CustomShape 15"/>
          <p:cNvSpPr/>
          <p:nvPr/>
        </p:nvSpPr>
        <p:spPr>
          <a:xfrm>
            <a:off x="547200" y="4157280"/>
            <a:ext cx="263160" cy="41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73"/>
              </a:lnSpc>
            </a:pPr>
            <a:r>
              <a:rPr b="0" lang="en-IN" sz="9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9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41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</p:txBody>
      </p:sp>
      <p:sp>
        <p:nvSpPr>
          <p:cNvPr id="854" name="CustomShape 16"/>
          <p:cNvSpPr/>
          <p:nvPr/>
        </p:nvSpPr>
        <p:spPr>
          <a:xfrm>
            <a:off x="1187280" y="4719240"/>
            <a:ext cx="235368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Many-to-one 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855" name="CustomShape 17"/>
          <p:cNvSpPr/>
          <p:nvPr/>
        </p:nvSpPr>
        <p:spPr>
          <a:xfrm>
            <a:off x="912960" y="475596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856" name="CustomShape 18"/>
          <p:cNvSpPr/>
          <p:nvPr/>
        </p:nvSpPr>
        <p:spPr>
          <a:xfrm>
            <a:off x="1187280" y="5002560"/>
            <a:ext cx="218340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one-to-one 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857" name="CustomShape 19"/>
          <p:cNvSpPr/>
          <p:nvPr/>
        </p:nvSpPr>
        <p:spPr>
          <a:xfrm>
            <a:off x="912960" y="503928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858" name="CustomShape 20"/>
          <p:cNvSpPr/>
          <p:nvPr/>
        </p:nvSpPr>
        <p:spPr>
          <a:xfrm>
            <a:off x="1187280" y="5285520"/>
            <a:ext cx="252504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Many-to-Many 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859" name="CustomShape 21"/>
          <p:cNvSpPr/>
          <p:nvPr/>
        </p:nvSpPr>
        <p:spPr>
          <a:xfrm>
            <a:off x="912960" y="532116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860" name="CustomShape 22"/>
          <p:cNvSpPr/>
          <p:nvPr/>
        </p:nvSpPr>
        <p:spPr>
          <a:xfrm>
            <a:off x="867240" y="5587920"/>
            <a:ext cx="260892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Inheritance in Hibernate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861" name="CustomShape 23"/>
          <p:cNvSpPr/>
          <p:nvPr/>
        </p:nvSpPr>
        <p:spPr>
          <a:xfrm>
            <a:off x="547200" y="5633640"/>
            <a:ext cx="248760" cy="9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763"/>
              </a:lnSpc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</p:txBody>
      </p:sp>
      <p:sp>
        <p:nvSpPr>
          <p:cNvPr id="862" name="CustomShape 24"/>
          <p:cNvSpPr/>
          <p:nvPr/>
        </p:nvSpPr>
        <p:spPr>
          <a:xfrm>
            <a:off x="1187280" y="5871240"/>
            <a:ext cx="229968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Single </a:t>
            </a:r>
            <a:r>
              <a:rPr b="1" lang="en-IN" sz="1400" spc="-35" strike="noStrike">
                <a:solidFill>
                  <a:srgbClr val="000000"/>
                </a:solidFill>
                <a:latin typeface="DLHAQU+DejaVu Sans Bold"/>
                <a:ea typeface="DejaVu Sans"/>
              </a:rPr>
              <a:t>Table</a:t>
            </a:r>
            <a:r>
              <a:rPr b="1" lang="en-IN" sz="1400" spc="26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Strategy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863" name="CustomShape 25"/>
          <p:cNvSpPr/>
          <p:nvPr/>
        </p:nvSpPr>
        <p:spPr>
          <a:xfrm>
            <a:off x="912960" y="590688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864" name="CustomShape 26"/>
          <p:cNvSpPr/>
          <p:nvPr/>
        </p:nvSpPr>
        <p:spPr>
          <a:xfrm>
            <a:off x="1187280" y="6153120"/>
            <a:ext cx="260280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35" strike="noStrike">
                <a:solidFill>
                  <a:srgbClr val="000000"/>
                </a:solidFill>
                <a:latin typeface="DLHAQU+DejaVu Sans Bold"/>
                <a:ea typeface="DejaVu Sans"/>
              </a:rPr>
              <a:t>Table</a:t>
            </a:r>
            <a:r>
              <a:rPr b="1" lang="en-IN" sz="1400" spc="26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Per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Class Strategy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865" name="CustomShape 27"/>
          <p:cNvSpPr/>
          <p:nvPr/>
        </p:nvSpPr>
        <p:spPr>
          <a:xfrm>
            <a:off x="912960" y="618984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866" name="CustomShape 28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867" name="CustomShape 29"/>
          <p:cNvSpPr/>
          <p:nvPr/>
        </p:nvSpPr>
        <p:spPr>
          <a:xfrm>
            <a:off x="1187280" y="6436080"/>
            <a:ext cx="17085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Joined Strategy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868" name="CustomShape 30"/>
          <p:cNvSpPr/>
          <p:nvPr/>
        </p:nvSpPr>
        <p:spPr>
          <a:xfrm>
            <a:off x="912960" y="647316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CustomShape 2"/>
          <p:cNvSpPr/>
          <p:nvPr/>
        </p:nvSpPr>
        <p:spPr>
          <a:xfrm>
            <a:off x="702360" y="428760"/>
            <a:ext cx="547020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What is </a:t>
            </a:r>
            <a:r>
              <a:rPr b="0" lang="en-IN" sz="4400" spc="-12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Hibernate?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06" name="CustomShape 3"/>
          <p:cNvSpPr/>
          <p:nvPr/>
        </p:nvSpPr>
        <p:spPr>
          <a:xfrm>
            <a:off x="1022400" y="1664280"/>
            <a:ext cx="7022880" cy="29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33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Hibernate is an ORM (Object </a:t>
            </a:r>
            <a:r>
              <a:rPr b="0" lang="en-IN" sz="20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Relational</a:t>
            </a: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Mapping) tool.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07" name="CustomShape 4"/>
          <p:cNvSpPr/>
          <p:nvPr/>
        </p:nvSpPr>
        <p:spPr>
          <a:xfrm>
            <a:off x="703440" y="1712520"/>
            <a:ext cx="204480" cy="1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338"/>
              </a:lnSpc>
            </a:pPr>
            <a:r>
              <a:rPr b="0" lang="en-IN" sz="1200" spc="-1" strike="noStrike">
                <a:solidFill>
                  <a:srgbClr val="dd8047"/>
                </a:solidFill>
                <a:latin typeface="Arial"/>
                <a:ea typeface="DejaVu Sans"/>
              </a:rPr>
              <a:t>•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08" name="CustomShape 5"/>
          <p:cNvSpPr/>
          <p:nvPr/>
        </p:nvSpPr>
        <p:spPr>
          <a:xfrm>
            <a:off x="1022400" y="2057760"/>
            <a:ext cx="7315200" cy="29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33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Maps the </a:t>
            </a:r>
            <a:r>
              <a:rPr b="0" lang="en-IN" sz="20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Relational</a:t>
            </a: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Model in the database</a:t>
            </a:r>
            <a:r>
              <a:rPr b="0" lang="en-IN" sz="20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to the Object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09" name="CustomShape 6"/>
          <p:cNvSpPr/>
          <p:nvPr/>
        </p:nvSpPr>
        <p:spPr>
          <a:xfrm>
            <a:off x="703440" y="2106360"/>
            <a:ext cx="204480" cy="1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338"/>
              </a:lnSpc>
            </a:pPr>
            <a:r>
              <a:rPr b="0" lang="en-IN" sz="1200" spc="-1" strike="noStrike">
                <a:solidFill>
                  <a:srgbClr val="dd8047"/>
                </a:solidFill>
                <a:latin typeface="Arial"/>
                <a:ea typeface="DejaVu Sans"/>
              </a:rPr>
              <a:t>•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10" name="CustomShape 7"/>
          <p:cNvSpPr/>
          <p:nvPr/>
        </p:nvSpPr>
        <p:spPr>
          <a:xfrm>
            <a:off x="1022400" y="2363760"/>
            <a:ext cx="1924560" cy="29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33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Model in</a:t>
            </a:r>
            <a:r>
              <a:rPr b="0" lang="en-IN" sz="20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Java.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11" name="CustomShape 8"/>
          <p:cNvSpPr/>
          <p:nvPr/>
        </p:nvSpPr>
        <p:spPr>
          <a:xfrm>
            <a:off x="1022400" y="2757600"/>
            <a:ext cx="3975840" cy="29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330"/>
              </a:lnSpc>
            </a:pPr>
            <a:r>
              <a:rPr b="0" lang="en-IN" sz="2000" spc="-55" strike="noStrike">
                <a:solidFill>
                  <a:srgbClr val="000000"/>
                </a:solidFill>
                <a:latin typeface="AJJWSF+DejaVu Sans"/>
                <a:ea typeface="DejaVu Sans"/>
              </a:rPr>
              <a:t>Tables</a:t>
            </a:r>
            <a:r>
              <a:rPr b="0" lang="en-IN" sz="2000" spc="4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0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are</a:t>
            </a:r>
            <a:r>
              <a:rPr b="0" lang="en-IN" sz="2000" spc="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mapped to classes.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12" name="CustomShape 9"/>
          <p:cNvSpPr/>
          <p:nvPr/>
        </p:nvSpPr>
        <p:spPr>
          <a:xfrm>
            <a:off x="703440" y="2805840"/>
            <a:ext cx="204480" cy="1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338"/>
              </a:lnSpc>
            </a:pPr>
            <a:r>
              <a:rPr b="0" lang="en-IN" sz="1200" spc="-1" strike="noStrike">
                <a:solidFill>
                  <a:srgbClr val="dd8047"/>
                </a:solidFill>
                <a:latin typeface="Arial"/>
                <a:ea typeface="DejaVu Sans"/>
              </a:rPr>
              <a:t>•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13" name="CustomShape 10"/>
          <p:cNvSpPr/>
          <p:nvPr/>
        </p:nvSpPr>
        <p:spPr>
          <a:xfrm>
            <a:off x="1022400" y="3151440"/>
            <a:ext cx="5936760" cy="29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33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Columns </a:t>
            </a:r>
            <a:r>
              <a:rPr b="0" lang="en-IN" sz="20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are</a:t>
            </a:r>
            <a:r>
              <a:rPr b="0" lang="en-IN" sz="2000" spc="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mapped to JavaBean properties.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14" name="CustomShape 11"/>
          <p:cNvSpPr/>
          <p:nvPr/>
        </p:nvSpPr>
        <p:spPr>
          <a:xfrm>
            <a:off x="703440" y="3201120"/>
            <a:ext cx="204480" cy="1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338"/>
              </a:lnSpc>
            </a:pPr>
            <a:r>
              <a:rPr b="0" lang="en-IN" sz="1200" spc="-1" strike="noStrike">
                <a:solidFill>
                  <a:srgbClr val="dd8047"/>
                </a:solidFill>
                <a:latin typeface="Arial"/>
                <a:ea typeface="DejaVu Sans"/>
              </a:rPr>
              <a:t>•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15" name="CustomShape 12"/>
          <p:cNvSpPr/>
          <p:nvPr/>
        </p:nvSpPr>
        <p:spPr>
          <a:xfrm>
            <a:off x="1022400" y="3546360"/>
            <a:ext cx="7199640" cy="29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330"/>
              </a:lnSpc>
            </a:pPr>
            <a:r>
              <a:rPr b="0" lang="en-IN" sz="20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Replaces</a:t>
            </a:r>
            <a:r>
              <a:rPr b="0" lang="en-IN" sz="2000" spc="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SQL with HQL, a database-independent query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16" name="CustomShape 13"/>
          <p:cNvSpPr/>
          <p:nvPr/>
        </p:nvSpPr>
        <p:spPr>
          <a:xfrm>
            <a:off x="703440" y="3594600"/>
            <a:ext cx="204480" cy="1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338"/>
              </a:lnSpc>
            </a:pPr>
            <a:r>
              <a:rPr b="0" lang="en-IN" sz="1200" spc="-1" strike="noStrike">
                <a:solidFill>
                  <a:srgbClr val="dd8047"/>
                </a:solidFill>
                <a:latin typeface="Arial"/>
                <a:ea typeface="DejaVu Sans"/>
              </a:rPr>
              <a:t>•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17" name="CustomShape 14"/>
          <p:cNvSpPr/>
          <p:nvPr/>
        </p:nvSpPr>
        <p:spPr>
          <a:xfrm>
            <a:off x="1022400" y="3850920"/>
            <a:ext cx="7543800" cy="29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33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language that navigates object relations rather than table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18" name="CustomShape 15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0" name="CustomShape 2"/>
          <p:cNvSpPr/>
          <p:nvPr/>
        </p:nvSpPr>
        <p:spPr>
          <a:xfrm>
            <a:off x="702360" y="428760"/>
            <a:ext cx="667116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One</a:t>
            </a:r>
            <a:r>
              <a:rPr b="0" lang="en-IN" sz="4400" spc="-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class to two tables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871" name="CustomShape 3"/>
          <p:cNvSpPr/>
          <p:nvPr/>
        </p:nvSpPr>
        <p:spPr>
          <a:xfrm>
            <a:off x="5375880" y="2204640"/>
            <a:ext cx="3068280" cy="80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95"/>
              </a:lnSpc>
            </a:pPr>
            <a:r>
              <a:rPr b="0" lang="en-IN" sz="180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Let</a:t>
            </a:r>
            <a:r>
              <a:rPr b="0" lang="en-IN" sz="1800" spc="2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we want to </a:t>
            </a:r>
            <a:r>
              <a:rPr b="0" lang="en-IN" sz="18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store</a:t>
            </a:r>
            <a:r>
              <a:rPr b="0" lang="en-IN" sz="18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the</a:t>
            </a:r>
            <a:endParaRPr b="0" lang="en-IN" sz="1800" spc="-1" strike="noStrike">
              <a:latin typeface="Arial"/>
            </a:endParaRPr>
          </a:p>
          <a:p>
            <a:pPr>
              <a:lnSpc>
                <a:spcPts val="2095"/>
              </a:lnSpc>
              <a:spcBef>
                <a:spcPts val="65"/>
              </a:spcBef>
            </a:pP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object of</a:t>
            </a:r>
            <a:r>
              <a:rPr b="0" lang="en-IN" sz="18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customer</a:t>
            </a:r>
            <a:r>
              <a:rPr b="0" lang="en-IN" sz="18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in</a:t>
            </a:r>
            <a:r>
              <a:rPr b="0" lang="en-IN" sz="18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two</a:t>
            </a:r>
            <a:endParaRPr b="0" lang="en-IN" sz="1800" spc="-1" strike="noStrike">
              <a:latin typeface="Arial"/>
            </a:endParaRPr>
          </a:p>
          <a:p>
            <a:pPr>
              <a:lnSpc>
                <a:spcPts val="2095"/>
              </a:lnSpc>
              <a:spcBef>
                <a:spcPts val="14"/>
              </a:spcBef>
            </a:pP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diﬀerent</a:t>
            </a:r>
            <a:r>
              <a:rPr b="0" lang="en-IN" sz="180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tables?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72" name="CustomShape 4"/>
          <p:cNvSpPr/>
          <p:nvPr/>
        </p:nvSpPr>
        <p:spPr>
          <a:xfrm>
            <a:off x="4876920" y="3633480"/>
            <a:ext cx="3736080" cy="54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95"/>
              </a:lnSpc>
            </a:pPr>
            <a:r>
              <a:rPr b="0" lang="en-IN" sz="1800" spc="-100" strike="noStrike">
                <a:solidFill>
                  <a:srgbClr val="ff0000"/>
                </a:solidFill>
                <a:latin typeface="AJJWSF+DejaVu Sans"/>
                <a:ea typeface="DejaVu Sans"/>
              </a:rPr>
              <a:t>We</a:t>
            </a:r>
            <a:r>
              <a:rPr b="0" lang="en-IN" sz="1800" spc="83" strike="noStrike">
                <a:solidFill>
                  <a:srgbClr val="ff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ff0000"/>
                </a:solidFill>
                <a:latin typeface="AJJWSF+DejaVu Sans"/>
                <a:ea typeface="DejaVu Sans"/>
              </a:rPr>
              <a:t>have to</a:t>
            </a:r>
            <a:r>
              <a:rPr b="0" lang="en-IN" sz="1800" spc="9" strike="noStrike">
                <a:solidFill>
                  <a:srgbClr val="ff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ff0000"/>
                </a:solidFill>
                <a:latin typeface="AJJWSF+DejaVu Sans"/>
                <a:ea typeface="DejaVu Sans"/>
              </a:rPr>
              <a:t>decide what should</a:t>
            </a:r>
            <a:endParaRPr b="0" lang="en-IN" sz="1800" spc="-1" strike="noStrike">
              <a:latin typeface="Arial"/>
            </a:endParaRPr>
          </a:p>
          <a:p>
            <a:pPr>
              <a:lnSpc>
                <a:spcPts val="2095"/>
              </a:lnSpc>
              <a:spcBef>
                <a:spcPts val="65"/>
              </a:spcBef>
            </a:pPr>
            <a:r>
              <a:rPr b="0" lang="en-IN" sz="1800" spc="-12" strike="noStrike">
                <a:solidFill>
                  <a:srgbClr val="ff0000"/>
                </a:solidFill>
                <a:latin typeface="AJJWSF+DejaVu Sans"/>
                <a:ea typeface="DejaVu Sans"/>
              </a:rPr>
              <a:t>be</a:t>
            </a:r>
            <a:r>
              <a:rPr b="0" lang="en-IN" sz="1800" spc="9" strike="noStrike">
                <a:solidFill>
                  <a:srgbClr val="ff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ff0000"/>
                </a:solidFill>
                <a:latin typeface="AJJWSF+DejaVu Sans"/>
                <a:ea typeface="DejaVu Sans"/>
              </a:rPr>
              <a:t>the tables names?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73" name="CustomShape 5"/>
          <p:cNvSpPr/>
          <p:nvPr/>
        </p:nvSpPr>
        <p:spPr>
          <a:xfrm>
            <a:off x="4876920" y="4456440"/>
            <a:ext cx="3458160" cy="54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95"/>
              </a:lnSpc>
            </a:pPr>
            <a:r>
              <a:rPr b="0" lang="en-IN" sz="18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Lets</a:t>
            </a:r>
            <a:r>
              <a:rPr b="0" lang="en-IN" sz="18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say </a:t>
            </a:r>
            <a:r>
              <a:rPr b="0" lang="en-IN" sz="1800" spc="-1" strike="noStrike">
                <a:solidFill>
                  <a:srgbClr val="ff0000"/>
                </a:solidFill>
                <a:latin typeface="AJJWSF+DejaVu Sans"/>
                <a:ea typeface="DejaVu Sans"/>
              </a:rPr>
              <a:t>Customer</a:t>
            </a:r>
            <a:r>
              <a:rPr b="0" lang="en-IN" sz="1800" spc="4" strike="noStrike">
                <a:solidFill>
                  <a:srgbClr val="ff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and other</a:t>
            </a:r>
            <a:endParaRPr b="0" lang="en-IN" sz="1800" spc="-1" strike="noStrike">
              <a:latin typeface="Arial"/>
            </a:endParaRPr>
          </a:p>
          <a:p>
            <a:pPr>
              <a:lnSpc>
                <a:spcPts val="2095"/>
              </a:lnSpc>
              <a:spcBef>
                <a:spcPts val="65"/>
              </a:spcBef>
            </a:pP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other table</a:t>
            </a:r>
            <a:r>
              <a:rPr b="0" lang="en-IN" sz="18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ff0000"/>
                </a:solidFill>
                <a:latin typeface="AJJWSF+DejaVu Sans"/>
                <a:ea typeface="DejaVu Sans"/>
              </a:rPr>
              <a:t>CustomerDetails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74" name="CustomShape 6"/>
          <p:cNvSpPr/>
          <p:nvPr/>
        </p:nvSpPr>
        <p:spPr>
          <a:xfrm>
            <a:off x="4876920" y="5279400"/>
            <a:ext cx="3591000" cy="54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95"/>
              </a:lnSpc>
            </a:pPr>
            <a:r>
              <a:rPr b="0" lang="en-IN" sz="1800" spc="-100" strike="noStrike">
                <a:solidFill>
                  <a:srgbClr val="000000"/>
                </a:solidFill>
                <a:latin typeface="AJJWSF+DejaVu Sans"/>
                <a:ea typeface="DejaVu Sans"/>
              </a:rPr>
              <a:t>We</a:t>
            </a:r>
            <a:r>
              <a:rPr b="0" lang="en-IN" sz="1800" spc="83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have to</a:t>
            </a:r>
            <a:r>
              <a:rPr b="0" lang="en-IN" sz="1800" spc="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decide what ﬁelds</a:t>
            </a:r>
            <a:endParaRPr b="0" lang="en-IN" sz="1800" spc="-1" strike="noStrike">
              <a:latin typeface="Arial"/>
            </a:endParaRPr>
          </a:p>
          <a:p>
            <a:pPr>
              <a:lnSpc>
                <a:spcPts val="2095"/>
              </a:lnSpc>
              <a:spcBef>
                <a:spcPts val="65"/>
              </a:spcBef>
            </a:pP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should go</a:t>
            </a:r>
            <a:r>
              <a:rPr b="0" lang="en-IN" sz="180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in each tables?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6" name="CustomShape 2"/>
          <p:cNvSpPr/>
          <p:nvPr/>
        </p:nvSpPr>
        <p:spPr>
          <a:xfrm>
            <a:off x="702360" y="93240"/>
            <a:ext cx="685980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One</a:t>
            </a:r>
            <a:r>
              <a:rPr b="0" lang="en-IN" sz="4400" spc="-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class to two tables:</a:t>
            </a:r>
            <a:endParaRPr b="0" lang="en-IN" sz="4400" spc="-1" strike="noStrike">
              <a:latin typeface="Arial"/>
            </a:endParaRPr>
          </a:p>
          <a:p>
            <a:pPr>
              <a:lnSpc>
                <a:spcPts val="5122"/>
              </a:lnSpc>
              <a:spcBef>
                <a:spcPts val="159"/>
              </a:spcBef>
            </a:pP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solutions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877" name="CustomShape 3"/>
          <p:cNvSpPr/>
          <p:nvPr/>
        </p:nvSpPr>
        <p:spPr>
          <a:xfrm>
            <a:off x="4447440" y="1859040"/>
            <a:ext cx="3599640" cy="145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725"/>
              </a:lnSpc>
            </a:pPr>
            <a:r>
              <a:rPr b="0" lang="en-IN" sz="3200" spc="-38" strike="noStrike">
                <a:solidFill>
                  <a:srgbClr val="000000"/>
                </a:solidFill>
                <a:latin typeface="AJJWSF+DejaVu Sans"/>
                <a:ea typeface="DejaVu Sans"/>
              </a:rPr>
              <a:t>SecondaryTable</a:t>
            </a:r>
            <a:endParaRPr b="0" lang="en-IN" sz="3200" spc="-1" strike="noStrike">
              <a:latin typeface="Arial"/>
            </a:endParaRPr>
          </a:p>
          <a:p>
            <a:pPr>
              <a:lnSpc>
                <a:spcPts val="3725"/>
              </a:lnSpc>
              <a:spcBef>
                <a:spcPts val="164"/>
              </a:spcBef>
            </a:pPr>
            <a:r>
              <a:rPr b="0" lang="en-IN" sz="32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annotation is the</a:t>
            </a:r>
            <a:endParaRPr b="0" lang="en-IN" sz="3200" spc="-1" strike="noStrike">
              <a:latin typeface="Arial"/>
            </a:endParaRPr>
          </a:p>
          <a:p>
            <a:pPr>
              <a:lnSpc>
                <a:spcPts val="3725"/>
              </a:lnSpc>
              <a:spcBef>
                <a:spcPts val="116"/>
              </a:spcBef>
            </a:pPr>
            <a:r>
              <a:rPr b="0" lang="en-IN" sz="3200" spc="-24" strike="noStrike">
                <a:solidFill>
                  <a:srgbClr val="000000"/>
                </a:solidFill>
                <a:latin typeface="AJJWSF+DejaVu Sans"/>
                <a:ea typeface="DejaVu Sans"/>
              </a:rPr>
              <a:t>key!!!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878" name="CustomShape 4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0" name="CustomShape 2"/>
          <p:cNvSpPr/>
          <p:nvPr/>
        </p:nvSpPr>
        <p:spPr>
          <a:xfrm>
            <a:off x="702360" y="428760"/>
            <a:ext cx="775620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One</a:t>
            </a:r>
            <a:r>
              <a:rPr b="0" lang="en-IN" sz="4400" spc="-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table </a:t>
            </a:r>
            <a:r>
              <a:rPr b="0" lang="en-IN" sz="4400" spc="-32" strike="noStrike">
                <a:solidFill>
                  <a:srgbClr val="775f55"/>
                </a:solidFill>
                <a:latin typeface="AJJWSF+DejaVu Sans"/>
                <a:ea typeface="DejaVu Sans"/>
              </a:rPr>
              <a:t>from</a:t>
            </a:r>
            <a:r>
              <a:rPr b="0" lang="en-IN" sz="4400" spc="26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two classes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881" name="CustomShape 3"/>
          <p:cNvSpPr/>
          <p:nvPr/>
        </p:nvSpPr>
        <p:spPr>
          <a:xfrm>
            <a:off x="5019120" y="1990080"/>
            <a:ext cx="2823120" cy="54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95"/>
              </a:lnSpc>
            </a:pPr>
            <a:r>
              <a:rPr b="0" lang="en-IN" sz="1800" spc="-29" strike="noStrike">
                <a:solidFill>
                  <a:srgbClr val="000000"/>
                </a:solidFill>
                <a:latin typeface="AJJWSF+DejaVu Sans"/>
                <a:ea typeface="DejaVu Sans"/>
              </a:rPr>
              <a:t>Want</a:t>
            </a:r>
            <a:r>
              <a:rPr b="0" lang="en-IN" sz="1800" spc="2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to have one table</a:t>
            </a:r>
            <a:endParaRPr b="0" lang="en-IN" sz="1800" spc="-1" strike="noStrike">
              <a:latin typeface="Arial"/>
            </a:endParaRPr>
          </a:p>
          <a:p>
            <a:pPr>
              <a:lnSpc>
                <a:spcPts val="2095"/>
              </a:lnSpc>
              <a:spcBef>
                <a:spcPts val="65"/>
              </a:spcBef>
            </a:pP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for two classes…..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82" name="CustomShape 4"/>
          <p:cNvSpPr/>
          <p:nvPr/>
        </p:nvSpPr>
        <p:spPr>
          <a:xfrm>
            <a:off x="5019120" y="2813040"/>
            <a:ext cx="1532520" cy="26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95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What to do?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83" name="CustomShape 5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5" name="CustomShape 2"/>
          <p:cNvSpPr/>
          <p:nvPr/>
        </p:nvSpPr>
        <p:spPr>
          <a:xfrm>
            <a:off x="702360" y="509400"/>
            <a:ext cx="7837920" cy="47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736"/>
              </a:lnSpc>
            </a:pPr>
            <a:r>
              <a:rPr b="0" lang="en-IN" sz="3200" spc="4" strike="noStrike">
                <a:solidFill>
                  <a:srgbClr val="775f55"/>
                </a:solidFill>
                <a:latin typeface="AJJWSF+DejaVu Sans"/>
                <a:ea typeface="DejaVu Sans"/>
              </a:rPr>
              <a:t>One</a:t>
            </a:r>
            <a:r>
              <a:rPr b="0" lang="en-IN" sz="3200" spc="-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32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table </a:t>
            </a:r>
            <a:r>
              <a:rPr b="0" lang="en-IN" sz="3200" spc="-18" strike="noStrike">
                <a:solidFill>
                  <a:srgbClr val="775f55"/>
                </a:solidFill>
                <a:latin typeface="AJJWSF+DejaVu Sans"/>
                <a:ea typeface="DejaVu Sans"/>
              </a:rPr>
              <a:t>from</a:t>
            </a:r>
            <a:r>
              <a:rPr b="0" lang="en-IN" sz="3200" spc="21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32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two classes: Solutions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886" name="CustomShape 3"/>
          <p:cNvSpPr/>
          <p:nvPr/>
        </p:nvSpPr>
        <p:spPr>
          <a:xfrm>
            <a:off x="5410080" y="1559160"/>
            <a:ext cx="302508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1.</a:t>
            </a:r>
            <a:r>
              <a:rPr b="0" lang="en-IN" sz="1600" spc="-3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put </a:t>
            </a:r>
            <a:r>
              <a:rPr b="0" lang="en-IN" sz="16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ref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of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SchoolDetails in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887" name="CustomShape 4"/>
          <p:cNvSpPr/>
          <p:nvPr/>
        </p:nvSpPr>
        <p:spPr>
          <a:xfrm>
            <a:off x="5091480" y="1611000"/>
            <a:ext cx="259920" cy="11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73"/>
              </a:lnSpc>
            </a:pPr>
            <a:r>
              <a:rPr b="0" lang="en-IN" sz="9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950" spc="-1" strike="noStrike">
              <a:latin typeface="Arial"/>
            </a:endParaRPr>
          </a:p>
        </p:txBody>
      </p:sp>
      <p:sp>
        <p:nvSpPr>
          <p:cNvPr id="888" name="CustomShape 5"/>
          <p:cNvSpPr/>
          <p:nvPr/>
        </p:nvSpPr>
        <p:spPr>
          <a:xfrm>
            <a:off x="5410080" y="1803240"/>
            <a:ext cx="325836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School class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(embedded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class)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889" name="CustomShape 6"/>
          <p:cNvSpPr/>
          <p:nvPr/>
        </p:nvSpPr>
        <p:spPr>
          <a:xfrm>
            <a:off x="5410080" y="2134080"/>
            <a:ext cx="288648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2.</a:t>
            </a:r>
            <a:r>
              <a:rPr b="0" lang="en-IN" sz="1600" spc="-3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declare SchoolDetails as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890" name="CustomShape 7"/>
          <p:cNvSpPr/>
          <p:nvPr/>
        </p:nvSpPr>
        <p:spPr>
          <a:xfrm>
            <a:off x="5091480" y="2184840"/>
            <a:ext cx="259920" cy="11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73"/>
              </a:lnSpc>
            </a:pPr>
            <a:r>
              <a:rPr b="0" lang="en-IN" sz="9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950" spc="-1" strike="noStrike">
              <a:latin typeface="Arial"/>
            </a:endParaRPr>
          </a:p>
        </p:txBody>
      </p:sp>
      <p:sp>
        <p:nvSpPr>
          <p:cNvPr id="891" name="CustomShape 8"/>
          <p:cNvSpPr/>
          <p:nvPr/>
        </p:nvSpPr>
        <p:spPr>
          <a:xfrm>
            <a:off x="5410080" y="2377080"/>
            <a:ext cx="180288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embedded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class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892" name="CustomShape 9"/>
          <p:cNvSpPr/>
          <p:nvPr/>
        </p:nvSpPr>
        <p:spPr>
          <a:xfrm>
            <a:off x="5410080" y="2709360"/>
            <a:ext cx="291456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3.</a:t>
            </a:r>
            <a:r>
              <a:rPr b="0" lang="en-IN" sz="1600" spc="-3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Declare SchoolDetails as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893" name="CustomShape 10"/>
          <p:cNvSpPr/>
          <p:nvPr/>
        </p:nvSpPr>
        <p:spPr>
          <a:xfrm>
            <a:off x="5091480" y="2760120"/>
            <a:ext cx="259920" cy="11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73"/>
              </a:lnSpc>
            </a:pPr>
            <a:r>
              <a:rPr b="0" lang="en-IN" sz="9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950" spc="-1" strike="noStrike">
              <a:latin typeface="Arial"/>
            </a:endParaRPr>
          </a:p>
        </p:txBody>
      </p:sp>
      <p:sp>
        <p:nvSpPr>
          <p:cNvPr id="894" name="CustomShape 11"/>
          <p:cNvSpPr/>
          <p:nvPr/>
        </p:nvSpPr>
        <p:spPr>
          <a:xfrm>
            <a:off x="5410080" y="2952000"/>
            <a:ext cx="3234960" cy="47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@Embeddable (dont declare it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860"/>
              </a:lnSpc>
              <a:spcBef>
                <a:spcPts val="48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@Entity)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895" name="CustomShape 12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7" name="CustomShape 2"/>
          <p:cNvSpPr/>
          <p:nvPr/>
        </p:nvSpPr>
        <p:spPr>
          <a:xfrm>
            <a:off x="702360" y="428760"/>
            <a:ext cx="475632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32" strike="noStrike">
                <a:solidFill>
                  <a:srgbClr val="775f55"/>
                </a:solidFill>
                <a:latin typeface="AJJWSF+DejaVu Sans"/>
                <a:ea typeface="DejaVu Sans"/>
              </a:rPr>
              <a:t>Workshop</a:t>
            </a:r>
            <a:r>
              <a:rPr b="0" lang="en-IN" sz="4400" spc="21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topics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898" name="CustomShape 3"/>
          <p:cNvSpPr/>
          <p:nvPr/>
        </p:nvSpPr>
        <p:spPr>
          <a:xfrm>
            <a:off x="867240" y="1657080"/>
            <a:ext cx="234792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Hibernate-What it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is ?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899" name="CustomShape 4"/>
          <p:cNvSpPr/>
          <p:nvPr/>
        </p:nvSpPr>
        <p:spPr>
          <a:xfrm>
            <a:off x="547200" y="1702800"/>
            <a:ext cx="24876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763"/>
              </a:lnSpc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568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</p:txBody>
      </p:sp>
      <p:sp>
        <p:nvSpPr>
          <p:cNvPr id="900" name="CustomShape 5"/>
          <p:cNvSpPr/>
          <p:nvPr/>
        </p:nvSpPr>
        <p:spPr>
          <a:xfrm>
            <a:off x="4878000" y="1773360"/>
            <a:ext cx="347688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HQL and</a:t>
            </a:r>
            <a:r>
              <a:rPr b="1" lang="en-IN" sz="1600" spc="-12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the</a:t>
            </a:r>
            <a:r>
              <a:rPr b="1" lang="en-IN" sz="1600" spc="-15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Query Object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901" name="CustomShape 6"/>
          <p:cNvSpPr/>
          <p:nvPr/>
        </p:nvSpPr>
        <p:spPr>
          <a:xfrm>
            <a:off x="867240" y="1959480"/>
            <a:ext cx="167760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29" strike="noStrike">
                <a:solidFill>
                  <a:srgbClr val="000000"/>
                </a:solidFill>
                <a:latin typeface="DLHAQU+DejaVu Sans Bold"/>
                <a:ea typeface="DejaVu Sans"/>
              </a:rPr>
              <a:t>JPA-</a:t>
            </a:r>
            <a:r>
              <a:rPr b="1" lang="en-IN" sz="1400" spc="29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What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it is?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902" name="CustomShape 7"/>
          <p:cNvSpPr/>
          <p:nvPr/>
        </p:nvSpPr>
        <p:spPr>
          <a:xfrm>
            <a:off x="5335200" y="2058120"/>
            <a:ext cx="3423600" cy="79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one class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to two tables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860"/>
              </a:lnSpc>
              <a:spcBef>
                <a:spcPts val="317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Select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and 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Pagination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in</a:t>
            </a:r>
            <a:r>
              <a:rPr b="0" lang="en-IN" sz="16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HQL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860"/>
              </a:lnSpc>
              <a:spcBef>
                <a:spcPts val="332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Named Quaries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903" name="CustomShape 8"/>
          <p:cNvSpPr/>
          <p:nvPr/>
        </p:nvSpPr>
        <p:spPr>
          <a:xfrm>
            <a:off x="867240" y="2263680"/>
            <a:ext cx="196272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ORM and</a:t>
            </a:r>
            <a:r>
              <a:rPr b="1" lang="en-IN" sz="1600" spc="-15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Issues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904" name="CustomShape 9"/>
          <p:cNvSpPr/>
          <p:nvPr/>
        </p:nvSpPr>
        <p:spPr>
          <a:xfrm>
            <a:off x="547200" y="2314440"/>
            <a:ext cx="263160" cy="191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73"/>
              </a:lnSpc>
            </a:pPr>
            <a:r>
              <a:rPr b="0" lang="en-IN" sz="9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9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41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6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0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6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568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6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</p:txBody>
      </p:sp>
      <p:sp>
        <p:nvSpPr>
          <p:cNvPr id="905" name="CustomShape 10"/>
          <p:cNvSpPr/>
          <p:nvPr/>
        </p:nvSpPr>
        <p:spPr>
          <a:xfrm>
            <a:off x="867240" y="2594520"/>
            <a:ext cx="3427200" cy="82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Hello World</a:t>
            </a:r>
            <a:r>
              <a:rPr b="1" lang="en-IN" sz="1400" spc="9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CRUD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799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Primary </a:t>
            </a:r>
            <a:r>
              <a:rPr b="1" lang="en-IN" sz="1400" spc="-15" strike="noStrike">
                <a:solidFill>
                  <a:srgbClr val="000000"/>
                </a:solidFill>
                <a:latin typeface="DLHAQU+DejaVu Sans Bold"/>
                <a:ea typeface="DejaVu Sans"/>
              </a:rPr>
              <a:t>key</a:t>
            </a:r>
            <a:r>
              <a:rPr b="1" lang="en-IN" sz="1400" spc="7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generation strategy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791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More annotations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906" name="CustomShape 11"/>
          <p:cNvSpPr/>
          <p:nvPr/>
        </p:nvSpPr>
        <p:spPr>
          <a:xfrm>
            <a:off x="5335200" y="2923920"/>
            <a:ext cx="336960" cy="18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454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907" name="CustomShape 12"/>
          <p:cNvSpPr/>
          <p:nvPr/>
        </p:nvSpPr>
        <p:spPr>
          <a:xfrm>
            <a:off x="5678280" y="2908800"/>
            <a:ext cx="128520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Criteria API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908" name="CustomShape 13"/>
          <p:cNvSpPr/>
          <p:nvPr/>
        </p:nvSpPr>
        <p:spPr>
          <a:xfrm>
            <a:off x="4878000" y="3476520"/>
            <a:ext cx="3667680" cy="15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137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caching</a:t>
            </a:r>
            <a:endParaRPr b="0" lang="en-IN" sz="1600" spc="-1" strike="noStrike">
              <a:latin typeface="Arial"/>
            </a:endParaRPr>
          </a:p>
          <a:p>
            <a:pPr marL="457200">
              <a:lnSpc>
                <a:spcPts val="1860"/>
              </a:lnSpc>
              <a:spcBef>
                <a:spcPts val="320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26" strike="noStrike">
                <a:solidFill>
                  <a:srgbClr val="000000"/>
                </a:solidFill>
                <a:latin typeface="AJJWSF+DejaVu Sans"/>
                <a:ea typeface="DejaVu Sans"/>
              </a:rPr>
              <a:t>First</a:t>
            </a:r>
            <a:r>
              <a:rPr b="0" lang="en-IN" sz="1600" spc="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Level</a:t>
            </a:r>
            <a:endParaRPr b="0" lang="en-IN" sz="1600" spc="-1" strike="noStrike">
              <a:latin typeface="Arial"/>
            </a:endParaRPr>
          </a:p>
          <a:p>
            <a:pPr marL="457200">
              <a:lnSpc>
                <a:spcPts val="1860"/>
              </a:lnSpc>
              <a:spcBef>
                <a:spcPts val="320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Second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Level Cache</a:t>
            </a:r>
            <a:endParaRPr b="0" lang="en-IN" sz="1600" spc="-1" strike="noStrike">
              <a:latin typeface="Arial"/>
            </a:endParaRPr>
          </a:p>
          <a:p>
            <a:pPr marL="457200">
              <a:lnSpc>
                <a:spcPts val="1860"/>
              </a:lnSpc>
              <a:spcBef>
                <a:spcPts val="377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137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optimization</a:t>
            </a:r>
            <a:endParaRPr b="0" lang="en-IN" sz="1600" spc="-1" strike="noStrike">
              <a:latin typeface="Arial"/>
            </a:endParaRPr>
          </a:p>
          <a:p>
            <a:pPr marL="457200">
              <a:lnSpc>
                <a:spcPts val="1860"/>
              </a:lnSpc>
              <a:spcBef>
                <a:spcPts val="317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</a:t>
            </a:r>
            <a:r>
              <a:rPr b="1" lang="en-IN" sz="1600" spc="-12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Batch Processing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909" name="CustomShape 14"/>
          <p:cNvSpPr/>
          <p:nvPr/>
        </p:nvSpPr>
        <p:spPr>
          <a:xfrm>
            <a:off x="867240" y="3499920"/>
            <a:ext cx="2814480" cy="114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Object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life cycle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751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Architecture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799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Component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Mapping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860"/>
              </a:lnSpc>
              <a:spcBef>
                <a:spcPts val="717"/>
              </a:spcBef>
            </a:pPr>
            <a:r>
              <a:rPr b="1" lang="en-IN" sz="1600" spc="-1" strike="noStrike">
                <a:solidFill>
                  <a:srgbClr val="ff0000"/>
                </a:solidFill>
                <a:latin typeface="DLHAQU+DejaVu Sans Bold"/>
                <a:ea typeface="DejaVu Sans"/>
              </a:rPr>
              <a:t>Relation mapping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910" name="CustomShape 15"/>
          <p:cNvSpPr/>
          <p:nvPr/>
        </p:nvSpPr>
        <p:spPr>
          <a:xfrm>
            <a:off x="547200" y="4459320"/>
            <a:ext cx="263160" cy="11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73"/>
              </a:lnSpc>
            </a:pPr>
            <a:r>
              <a:rPr b="0" lang="en-IN" sz="9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950" spc="-1" strike="noStrike">
              <a:latin typeface="Arial"/>
            </a:endParaRPr>
          </a:p>
        </p:txBody>
      </p:sp>
      <p:sp>
        <p:nvSpPr>
          <p:cNvPr id="911" name="CustomShape 16"/>
          <p:cNvSpPr/>
          <p:nvPr/>
        </p:nvSpPr>
        <p:spPr>
          <a:xfrm>
            <a:off x="1187280" y="4719240"/>
            <a:ext cx="235368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Many-to-one 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912" name="CustomShape 17"/>
          <p:cNvSpPr/>
          <p:nvPr/>
        </p:nvSpPr>
        <p:spPr>
          <a:xfrm>
            <a:off x="912960" y="475596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913" name="CustomShape 18"/>
          <p:cNvSpPr/>
          <p:nvPr/>
        </p:nvSpPr>
        <p:spPr>
          <a:xfrm>
            <a:off x="1187280" y="5002560"/>
            <a:ext cx="218340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one-to-one 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914" name="CustomShape 19"/>
          <p:cNvSpPr/>
          <p:nvPr/>
        </p:nvSpPr>
        <p:spPr>
          <a:xfrm>
            <a:off x="912960" y="503928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915" name="CustomShape 20"/>
          <p:cNvSpPr/>
          <p:nvPr/>
        </p:nvSpPr>
        <p:spPr>
          <a:xfrm>
            <a:off x="1187280" y="5285520"/>
            <a:ext cx="252504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Many-to-Many 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916" name="CustomShape 21"/>
          <p:cNvSpPr/>
          <p:nvPr/>
        </p:nvSpPr>
        <p:spPr>
          <a:xfrm>
            <a:off x="912960" y="532116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917" name="CustomShape 22"/>
          <p:cNvSpPr/>
          <p:nvPr/>
        </p:nvSpPr>
        <p:spPr>
          <a:xfrm>
            <a:off x="867240" y="5587920"/>
            <a:ext cx="260892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Inheritance in Hibernate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918" name="CustomShape 23"/>
          <p:cNvSpPr/>
          <p:nvPr/>
        </p:nvSpPr>
        <p:spPr>
          <a:xfrm>
            <a:off x="547200" y="5633640"/>
            <a:ext cx="248760" cy="9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763"/>
              </a:lnSpc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</p:txBody>
      </p:sp>
      <p:sp>
        <p:nvSpPr>
          <p:cNvPr id="919" name="CustomShape 24"/>
          <p:cNvSpPr/>
          <p:nvPr/>
        </p:nvSpPr>
        <p:spPr>
          <a:xfrm>
            <a:off x="1187280" y="5871240"/>
            <a:ext cx="229968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Single </a:t>
            </a:r>
            <a:r>
              <a:rPr b="1" lang="en-IN" sz="1400" spc="-35" strike="noStrike">
                <a:solidFill>
                  <a:srgbClr val="000000"/>
                </a:solidFill>
                <a:latin typeface="DLHAQU+DejaVu Sans Bold"/>
                <a:ea typeface="DejaVu Sans"/>
              </a:rPr>
              <a:t>Table</a:t>
            </a:r>
            <a:r>
              <a:rPr b="1" lang="en-IN" sz="1400" spc="26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Strategy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920" name="CustomShape 25"/>
          <p:cNvSpPr/>
          <p:nvPr/>
        </p:nvSpPr>
        <p:spPr>
          <a:xfrm>
            <a:off x="912960" y="590688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921" name="CustomShape 26"/>
          <p:cNvSpPr/>
          <p:nvPr/>
        </p:nvSpPr>
        <p:spPr>
          <a:xfrm>
            <a:off x="1187280" y="6153120"/>
            <a:ext cx="260280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35" strike="noStrike">
                <a:solidFill>
                  <a:srgbClr val="000000"/>
                </a:solidFill>
                <a:latin typeface="DLHAQU+DejaVu Sans Bold"/>
                <a:ea typeface="DejaVu Sans"/>
              </a:rPr>
              <a:t>Table</a:t>
            </a:r>
            <a:r>
              <a:rPr b="1" lang="en-IN" sz="1400" spc="26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Per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Class Strategy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922" name="CustomShape 27"/>
          <p:cNvSpPr/>
          <p:nvPr/>
        </p:nvSpPr>
        <p:spPr>
          <a:xfrm>
            <a:off x="912960" y="618984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923" name="CustomShape 28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924" name="CustomShape 29"/>
          <p:cNvSpPr/>
          <p:nvPr/>
        </p:nvSpPr>
        <p:spPr>
          <a:xfrm>
            <a:off x="1187280" y="6436080"/>
            <a:ext cx="17085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Joined Strategy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925" name="CustomShape 30"/>
          <p:cNvSpPr/>
          <p:nvPr/>
        </p:nvSpPr>
        <p:spPr>
          <a:xfrm>
            <a:off x="912960" y="647316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7" name="CustomShape 2"/>
          <p:cNvSpPr/>
          <p:nvPr/>
        </p:nvSpPr>
        <p:spPr>
          <a:xfrm>
            <a:off x="702360" y="428760"/>
            <a:ext cx="615960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15" strike="noStrike">
                <a:solidFill>
                  <a:srgbClr val="775f55"/>
                </a:solidFill>
                <a:latin typeface="AJJWSF+DejaVu Sans"/>
                <a:ea typeface="DejaVu Sans"/>
              </a:rPr>
              <a:t>Relationship</a:t>
            </a:r>
            <a:r>
              <a:rPr b="0" lang="en-IN" sz="4400" spc="7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Mapping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928" name="CustomShape 3"/>
          <p:cNvSpPr/>
          <p:nvPr/>
        </p:nvSpPr>
        <p:spPr>
          <a:xfrm>
            <a:off x="856080" y="1662480"/>
            <a:ext cx="7754040" cy="28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234"/>
              </a:lnSpc>
            </a:pPr>
            <a:r>
              <a:rPr b="0" lang="en-IN" sz="19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Most</a:t>
            </a:r>
            <a:r>
              <a:rPr b="0" lang="en-IN" sz="19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of time </a:t>
            </a:r>
            <a:r>
              <a:rPr b="0" lang="en-IN" sz="190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we</a:t>
            </a:r>
            <a:r>
              <a:rPr b="0" lang="en-IN" sz="19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required</a:t>
            </a:r>
            <a:r>
              <a:rPr b="0" lang="en-IN" sz="1900" spc="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9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to</a:t>
            </a:r>
            <a:r>
              <a:rPr b="0" lang="en-IN" sz="19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9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map</a:t>
            </a:r>
            <a:r>
              <a:rPr b="0" lang="en-IN" sz="190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9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relationship</a:t>
            </a:r>
            <a:r>
              <a:rPr b="0" lang="en-IN" sz="1900" spc="18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9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between</a:t>
            </a:r>
            <a:r>
              <a:rPr b="0" lang="en-IN" sz="19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entities</a:t>
            </a:r>
            <a:endParaRPr b="0" lang="en-IN" sz="1900" spc="-1" strike="noStrike">
              <a:latin typeface="Arial"/>
            </a:endParaRPr>
          </a:p>
        </p:txBody>
      </p:sp>
      <p:sp>
        <p:nvSpPr>
          <p:cNvPr id="929" name="CustomShape 4"/>
          <p:cNvSpPr/>
          <p:nvPr/>
        </p:nvSpPr>
        <p:spPr>
          <a:xfrm>
            <a:off x="702360" y="1725120"/>
            <a:ext cx="277920" cy="12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018"/>
              </a:lnSpc>
            </a:pPr>
            <a:r>
              <a:rPr b="0" lang="en-IN" sz="11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930" name="CustomShape 5"/>
          <p:cNvSpPr/>
          <p:nvPr/>
        </p:nvSpPr>
        <p:spPr>
          <a:xfrm>
            <a:off x="702360" y="3229200"/>
            <a:ext cx="4585680" cy="24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96"/>
              </a:lnSpc>
            </a:pPr>
            <a:r>
              <a:rPr b="0" lang="en-IN" sz="16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Every relationship </a:t>
            </a:r>
            <a:r>
              <a:rPr b="0" lang="en-IN" sz="165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has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four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characteristics:</a:t>
            </a:r>
            <a:endParaRPr b="0" lang="en-IN" sz="1650" spc="-1" strike="noStrike">
              <a:latin typeface="Arial"/>
            </a:endParaRPr>
          </a:p>
        </p:txBody>
      </p:sp>
      <p:sp>
        <p:nvSpPr>
          <p:cNvPr id="931" name="CustomShape 6"/>
          <p:cNvSpPr/>
          <p:nvPr/>
        </p:nvSpPr>
        <p:spPr>
          <a:xfrm>
            <a:off x="856080" y="3521160"/>
            <a:ext cx="5190840" cy="25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13"/>
              </a:lnSpc>
            </a:pPr>
            <a:r>
              <a:rPr b="0" lang="en-IN" sz="1750" spc="-24" strike="noStrike">
                <a:solidFill>
                  <a:srgbClr val="ff0000"/>
                </a:solidFill>
                <a:latin typeface="AJJWSF+DejaVu Sans"/>
                <a:ea typeface="DejaVu Sans"/>
              </a:rPr>
              <a:t>Directionality:</a:t>
            </a:r>
            <a:r>
              <a:rPr b="0" lang="en-IN" sz="1750" spc="26" strike="noStrike">
                <a:solidFill>
                  <a:srgbClr val="ff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Unidirectional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vs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Bidirectional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?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932" name="CustomShape 7"/>
          <p:cNvSpPr/>
          <p:nvPr/>
        </p:nvSpPr>
        <p:spPr>
          <a:xfrm>
            <a:off x="702360" y="3577680"/>
            <a:ext cx="265320" cy="11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916"/>
              </a:lnSpc>
            </a:pPr>
            <a:r>
              <a:rPr b="0" lang="en-IN" sz="10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933" name="CustomShape 8"/>
          <p:cNvSpPr/>
          <p:nvPr/>
        </p:nvSpPr>
        <p:spPr>
          <a:xfrm>
            <a:off x="856080" y="3826080"/>
            <a:ext cx="7665840" cy="25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13"/>
              </a:lnSpc>
            </a:pPr>
            <a:r>
              <a:rPr b="0" lang="en-IN" sz="1750" spc="-32" strike="noStrike">
                <a:solidFill>
                  <a:srgbClr val="ff0000"/>
                </a:solidFill>
                <a:latin typeface="AJJWSF+DejaVu Sans"/>
                <a:ea typeface="DejaVu Sans"/>
              </a:rPr>
              <a:t>Role:</a:t>
            </a:r>
            <a:r>
              <a:rPr b="0" lang="en-IN" sz="1750" spc="21" strike="noStrike">
                <a:solidFill>
                  <a:srgbClr val="ff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Each</a:t>
            </a:r>
            <a:r>
              <a:rPr b="0" lang="en-IN" sz="17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entity 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in</a:t>
            </a:r>
            <a:r>
              <a:rPr b="0" lang="en-IN" sz="175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the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relationship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is</a:t>
            </a:r>
            <a:r>
              <a:rPr b="0" lang="en-IN" sz="17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said</a:t>
            </a:r>
            <a:r>
              <a:rPr b="0" lang="en-IN" sz="175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 to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play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a</a:t>
            </a:r>
            <a:r>
              <a:rPr b="0" lang="en-IN" sz="175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 role.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Depending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934" name="CustomShape 9"/>
          <p:cNvSpPr/>
          <p:nvPr/>
        </p:nvSpPr>
        <p:spPr>
          <a:xfrm>
            <a:off x="702360" y="3883680"/>
            <a:ext cx="265320" cy="11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916"/>
              </a:lnSpc>
            </a:pPr>
            <a:r>
              <a:rPr b="0" lang="en-IN" sz="10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935" name="CustomShape 10"/>
          <p:cNvSpPr/>
          <p:nvPr/>
        </p:nvSpPr>
        <p:spPr>
          <a:xfrm>
            <a:off x="856080" y="4088880"/>
            <a:ext cx="7866720" cy="51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13"/>
              </a:lnSpc>
            </a:pPr>
            <a:r>
              <a:rPr b="0" lang="en-IN" sz="17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on</a:t>
            </a:r>
            <a:r>
              <a:rPr b="0" lang="en-IN" sz="17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directionality,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we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can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identity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the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entity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playing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the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24" strike="noStrike">
                <a:solidFill>
                  <a:srgbClr val="000000"/>
                </a:solidFill>
                <a:latin typeface="AJJWSF+DejaVu Sans"/>
                <a:ea typeface="DejaVu Sans"/>
              </a:rPr>
              <a:t>role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of</a:t>
            </a:r>
            <a:r>
              <a:rPr b="0" lang="en-IN" sz="1750" spc="7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21" strike="noStrike">
                <a:solidFill>
                  <a:srgbClr val="ff0000"/>
                </a:solidFill>
                <a:latin typeface="AJJWSF+DejaVu Sans"/>
                <a:ea typeface="DejaVu Sans"/>
              </a:rPr>
              <a:t>sources</a:t>
            </a:r>
            <a:endParaRPr b="0" lang="en-IN" sz="1750" spc="-1" strike="noStrike">
              <a:latin typeface="Arial"/>
            </a:endParaRPr>
          </a:p>
          <a:p>
            <a:pPr>
              <a:lnSpc>
                <a:spcPts val="2013"/>
              </a:lnSpc>
              <a:spcBef>
                <a:spcPts val="57"/>
              </a:spcBef>
            </a:pPr>
            <a:r>
              <a:rPr b="0" lang="en-IN" sz="175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and</a:t>
            </a:r>
            <a:r>
              <a:rPr b="0" lang="en-IN" sz="17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entity </a:t>
            </a:r>
            <a:r>
              <a:rPr b="0" lang="en-IN" sz="17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playing the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26" strike="noStrike">
                <a:solidFill>
                  <a:srgbClr val="000000"/>
                </a:solidFill>
                <a:latin typeface="AJJWSF+DejaVu Sans"/>
                <a:ea typeface="DejaVu Sans"/>
              </a:rPr>
              <a:t>role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of</a:t>
            </a:r>
            <a:r>
              <a:rPr b="0" lang="en-IN" sz="1750" spc="3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21" strike="noStrike">
                <a:solidFill>
                  <a:srgbClr val="ff0000"/>
                </a:solidFill>
                <a:latin typeface="AJJWSF+DejaVu Sans"/>
                <a:ea typeface="DejaVu Sans"/>
              </a:rPr>
              <a:t>target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936" name="CustomShape 11"/>
          <p:cNvSpPr/>
          <p:nvPr/>
        </p:nvSpPr>
        <p:spPr>
          <a:xfrm>
            <a:off x="856080" y="4657680"/>
            <a:ext cx="7851240" cy="25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13"/>
              </a:lnSpc>
            </a:pPr>
            <a:r>
              <a:rPr b="0" lang="en-IN" sz="1750" spc="-29" strike="noStrike">
                <a:solidFill>
                  <a:srgbClr val="ff0000"/>
                </a:solidFill>
                <a:latin typeface="AJJWSF+DejaVu Sans"/>
                <a:ea typeface="DejaVu Sans"/>
              </a:rPr>
              <a:t>Cardinality:</a:t>
            </a:r>
            <a:r>
              <a:rPr b="0" lang="en-IN" sz="1750" spc="26" strike="noStrike">
                <a:solidFill>
                  <a:srgbClr val="ff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The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number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of</a:t>
            </a:r>
            <a:r>
              <a:rPr b="0" lang="en-IN" sz="17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entity</a:t>
            </a:r>
            <a:r>
              <a:rPr b="0" lang="en-IN" sz="17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instances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that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exists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on</a:t>
            </a:r>
            <a:r>
              <a:rPr b="0" lang="en-IN" sz="17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each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side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of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937" name="CustomShape 12"/>
          <p:cNvSpPr/>
          <p:nvPr/>
        </p:nvSpPr>
        <p:spPr>
          <a:xfrm>
            <a:off x="702360" y="4714200"/>
            <a:ext cx="265320" cy="11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916"/>
              </a:lnSpc>
            </a:pPr>
            <a:r>
              <a:rPr b="0" lang="en-IN" sz="10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938" name="CustomShape 13"/>
          <p:cNvSpPr/>
          <p:nvPr/>
        </p:nvSpPr>
        <p:spPr>
          <a:xfrm>
            <a:off x="856080" y="4920840"/>
            <a:ext cx="1866960" cy="25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13"/>
              </a:lnSpc>
            </a:pPr>
            <a:r>
              <a:rPr b="0" lang="en-IN" sz="175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the</a:t>
            </a:r>
            <a:r>
              <a:rPr b="0" lang="en-IN" sz="17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relationship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939" name="CustomShape 14"/>
          <p:cNvSpPr/>
          <p:nvPr/>
        </p:nvSpPr>
        <p:spPr>
          <a:xfrm>
            <a:off x="856080" y="5225400"/>
            <a:ext cx="7603200" cy="25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13"/>
              </a:lnSpc>
            </a:pPr>
            <a:r>
              <a:rPr b="0" lang="en-IN" sz="1750" spc="-15" strike="noStrike">
                <a:solidFill>
                  <a:srgbClr val="ff0000"/>
                </a:solidFill>
                <a:latin typeface="AJJWSF+DejaVu Sans"/>
                <a:ea typeface="DejaVu Sans"/>
              </a:rPr>
              <a:t>Ownership:</a:t>
            </a:r>
            <a:r>
              <a:rPr b="0" lang="en-IN" sz="1750" spc="9" strike="noStrike">
                <a:solidFill>
                  <a:srgbClr val="ff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One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of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the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two </a:t>
            </a:r>
            <a:r>
              <a:rPr b="0" lang="en-IN" sz="17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entities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in</a:t>
            </a:r>
            <a:r>
              <a:rPr b="0" lang="en-IN" sz="175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the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relationship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is</a:t>
            </a:r>
            <a:r>
              <a:rPr b="0" lang="en-IN" sz="17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said</a:t>
            </a:r>
            <a:r>
              <a:rPr b="0" lang="en-IN" sz="175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 to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own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940" name="CustomShape 15"/>
          <p:cNvSpPr/>
          <p:nvPr/>
        </p:nvSpPr>
        <p:spPr>
          <a:xfrm>
            <a:off x="702360" y="5281920"/>
            <a:ext cx="265320" cy="11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916"/>
              </a:lnSpc>
            </a:pPr>
            <a:r>
              <a:rPr b="0" lang="en-IN" sz="10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941" name="CustomShape 16"/>
          <p:cNvSpPr/>
          <p:nvPr/>
        </p:nvSpPr>
        <p:spPr>
          <a:xfrm>
            <a:off x="856080" y="5488560"/>
            <a:ext cx="6930000" cy="51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13"/>
              </a:lnSpc>
            </a:pPr>
            <a:r>
              <a:rPr b="0" lang="en-IN" sz="175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the</a:t>
            </a:r>
            <a:r>
              <a:rPr b="0" lang="en-IN" sz="17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relationship.</a:t>
            </a:r>
            <a:r>
              <a:rPr b="0" lang="en-IN" sz="17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Employee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is</a:t>
            </a:r>
            <a:r>
              <a:rPr b="0" lang="en-IN" sz="17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called</a:t>
            </a:r>
            <a:r>
              <a:rPr b="0" lang="en-IN" sz="1750" spc="2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5" strike="noStrike">
                <a:solidFill>
                  <a:srgbClr val="ff0000"/>
                </a:solidFill>
                <a:latin typeface="AJJWSF+DejaVu Sans"/>
                <a:ea typeface="DejaVu Sans"/>
              </a:rPr>
              <a:t>owner</a:t>
            </a:r>
            <a:r>
              <a:rPr b="0" lang="en-IN" sz="1750" spc="-1" strike="noStrike">
                <a:solidFill>
                  <a:srgbClr val="ff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of</a:t>
            </a:r>
            <a:r>
              <a:rPr b="0" lang="en-IN" sz="17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relationship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and</a:t>
            </a:r>
            <a:endParaRPr b="0" lang="en-IN" sz="1750" spc="-1" strike="noStrike">
              <a:latin typeface="Arial"/>
            </a:endParaRPr>
          </a:p>
          <a:p>
            <a:pPr>
              <a:lnSpc>
                <a:spcPts val="2013"/>
              </a:lnSpc>
              <a:spcBef>
                <a:spcPts val="57"/>
              </a:spcBef>
            </a:pPr>
            <a:r>
              <a:rPr b="0" lang="en-IN" sz="17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Department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is</a:t>
            </a:r>
            <a:r>
              <a:rPr b="0" lang="en-IN" sz="17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called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2" strike="noStrike">
                <a:solidFill>
                  <a:srgbClr val="ff0000"/>
                </a:solidFill>
                <a:latin typeface="AJJWSF+DejaVu Sans"/>
                <a:ea typeface="DejaVu Sans"/>
              </a:rPr>
              <a:t>reverse-owner</a:t>
            </a:r>
            <a:r>
              <a:rPr b="0" lang="en-IN" sz="1750" spc="7" strike="noStrike">
                <a:solidFill>
                  <a:srgbClr val="ff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of</a:t>
            </a:r>
            <a:r>
              <a:rPr b="0" lang="en-IN" sz="17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relationship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942" name="CustomShape 17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4" name="CustomShape 2"/>
          <p:cNvSpPr/>
          <p:nvPr/>
        </p:nvSpPr>
        <p:spPr>
          <a:xfrm>
            <a:off x="702360" y="428760"/>
            <a:ext cx="615924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15" strike="noStrike">
                <a:solidFill>
                  <a:srgbClr val="775f55"/>
                </a:solidFill>
                <a:latin typeface="DejaVu Sans"/>
                <a:ea typeface="DejaVu Sans"/>
              </a:rPr>
              <a:t>Relationship</a:t>
            </a:r>
            <a:r>
              <a:rPr b="0" lang="en-IN" sz="4400" spc="-1" strike="noStrike">
                <a:solidFill>
                  <a:srgbClr val="775f55"/>
                </a:solidFill>
                <a:latin typeface="DejaVu Sans"/>
                <a:ea typeface="DejaVu Sans"/>
              </a:rPr>
              <a:t> Mapping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945" name="CustomShape 3"/>
          <p:cNvSpPr/>
          <p:nvPr/>
        </p:nvSpPr>
        <p:spPr>
          <a:xfrm>
            <a:off x="1022400" y="1671120"/>
            <a:ext cx="2441520" cy="42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376"/>
              </a:lnSpc>
            </a:pPr>
            <a:r>
              <a:rPr b="0" lang="en-IN" sz="2900" spc="-1" strike="noStrike">
                <a:solidFill>
                  <a:srgbClr val="000000"/>
                </a:solidFill>
                <a:latin typeface="DejaVu Sans"/>
                <a:ea typeface="DejaVu Sans"/>
              </a:rPr>
              <a:t>OO </a:t>
            </a:r>
            <a:r>
              <a:rPr b="0" lang="en-IN" sz="2900" spc="-12" strike="noStrike">
                <a:solidFill>
                  <a:srgbClr val="000000"/>
                </a:solidFill>
                <a:latin typeface="DejaVu Sans"/>
                <a:ea typeface="DejaVu Sans"/>
              </a:rPr>
              <a:t>relations</a:t>
            </a:r>
            <a:endParaRPr b="0" lang="en-IN" sz="2900" spc="-1" strike="noStrike">
              <a:latin typeface="Arial"/>
            </a:endParaRPr>
          </a:p>
        </p:txBody>
      </p:sp>
      <p:sp>
        <p:nvSpPr>
          <p:cNvPr id="946" name="CustomShape 4"/>
          <p:cNvSpPr/>
          <p:nvPr/>
        </p:nvSpPr>
        <p:spPr>
          <a:xfrm>
            <a:off x="703440" y="1729080"/>
            <a:ext cx="34812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140"/>
              </a:lnSpc>
            </a:pPr>
            <a:r>
              <a:rPr b="0" lang="en-IN" sz="1750" spc="-1" strike="noStrike">
                <a:solidFill>
                  <a:srgbClr val="dd8047"/>
                </a:solidFill>
                <a:latin typeface="IIEBGE+OpenSymbol"/>
                <a:ea typeface="DejaVu Sans"/>
              </a:rPr>
              <a:t>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947" name="CustomShape 5"/>
          <p:cNvSpPr/>
          <p:nvPr/>
        </p:nvSpPr>
        <p:spPr>
          <a:xfrm>
            <a:off x="1342440" y="2180160"/>
            <a:ext cx="5568120" cy="38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027"/>
              </a:lnSpc>
            </a:pPr>
            <a:r>
              <a:rPr b="0" lang="en-IN" sz="2600" spc="-1" strike="noStrike">
                <a:solidFill>
                  <a:srgbClr val="000000"/>
                </a:solidFill>
                <a:latin typeface="DejaVu Sans"/>
                <a:ea typeface="DejaVu Sans"/>
              </a:rPr>
              <a:t>Association between the Objects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948" name="CustomShape 6"/>
          <p:cNvSpPr/>
          <p:nvPr/>
        </p:nvSpPr>
        <p:spPr>
          <a:xfrm>
            <a:off x="1069200" y="2211120"/>
            <a:ext cx="246600" cy="28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239"/>
              </a:lnSpc>
            </a:pPr>
            <a:r>
              <a:rPr b="0" lang="en-IN" sz="1800" spc="-1" strike="noStrike">
                <a:solidFill>
                  <a:srgbClr val="94b6d2"/>
                </a:solidFill>
                <a:latin typeface="IIEBGE+OpenSymbol"/>
                <a:ea typeface="DejaVu Sans"/>
              </a:rPr>
              <a:t>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49" name="CustomShape 7"/>
          <p:cNvSpPr/>
          <p:nvPr/>
        </p:nvSpPr>
        <p:spPr>
          <a:xfrm>
            <a:off x="1616760" y="2637000"/>
            <a:ext cx="2876760" cy="3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676"/>
              </a:lnSpc>
            </a:pPr>
            <a:r>
              <a:rPr b="0" lang="en-IN" sz="2300" spc="-15" strike="noStrike">
                <a:solidFill>
                  <a:srgbClr val="000000"/>
                </a:solidFill>
                <a:latin typeface="DejaVu Sans"/>
                <a:ea typeface="DejaVu Sans"/>
              </a:rPr>
              <a:t>IS-A,</a:t>
            </a:r>
            <a:r>
              <a:rPr b="0" lang="en-IN" sz="2300" spc="9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2300" spc="-15" strike="noStrike">
                <a:solidFill>
                  <a:srgbClr val="000000"/>
                </a:solidFill>
                <a:latin typeface="DejaVu Sans"/>
                <a:ea typeface="DejaVu Sans"/>
              </a:rPr>
              <a:t>HAS-A,</a:t>
            </a:r>
            <a:r>
              <a:rPr b="0" lang="en-IN" sz="2300" spc="4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2300" spc="-12" strike="noStrike">
                <a:solidFill>
                  <a:srgbClr val="000000"/>
                </a:solidFill>
                <a:latin typeface="DejaVu Sans"/>
                <a:ea typeface="DejaVu Sans"/>
              </a:rPr>
              <a:t>USE-A</a:t>
            </a:r>
            <a:endParaRPr b="0" lang="en-IN" sz="2300" spc="-1" strike="noStrike">
              <a:latin typeface="Arial"/>
            </a:endParaRPr>
          </a:p>
        </p:txBody>
      </p:sp>
      <p:sp>
        <p:nvSpPr>
          <p:cNvPr id="950" name="CustomShape 8"/>
          <p:cNvSpPr/>
          <p:nvPr/>
        </p:nvSpPr>
        <p:spPr>
          <a:xfrm>
            <a:off x="1389240" y="2657160"/>
            <a:ext cx="317880" cy="26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115"/>
              </a:lnSpc>
            </a:pPr>
            <a:r>
              <a:rPr b="0" lang="en-IN" sz="1700" spc="-1" strike="noStrike">
                <a:solidFill>
                  <a:srgbClr val="dd8047"/>
                </a:solidFill>
                <a:latin typeface="IIEBGE+OpenSymbol"/>
                <a:ea typeface="DejaVu Sans"/>
              </a:rPr>
              <a:t></a:t>
            </a:r>
            <a:endParaRPr b="0" lang="en-IN" sz="1700" spc="-1" strike="noStrike">
              <a:latin typeface="Arial"/>
            </a:endParaRPr>
          </a:p>
        </p:txBody>
      </p:sp>
      <p:sp>
        <p:nvSpPr>
          <p:cNvPr id="951" name="CustomShape 9"/>
          <p:cNvSpPr/>
          <p:nvPr/>
        </p:nvSpPr>
        <p:spPr>
          <a:xfrm>
            <a:off x="1022400" y="3081960"/>
            <a:ext cx="5788800" cy="42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376"/>
              </a:lnSpc>
            </a:pPr>
            <a:r>
              <a:rPr b="0" lang="en-IN" sz="2900" spc="7" strike="noStrike">
                <a:solidFill>
                  <a:srgbClr val="000000"/>
                </a:solidFill>
                <a:latin typeface="DejaVu Sans"/>
                <a:ea typeface="DejaVu Sans"/>
              </a:rPr>
              <a:t>An</a:t>
            </a:r>
            <a:r>
              <a:rPr b="0" lang="en-IN" sz="2900" spc="-26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2900" spc="-1" strike="noStrike">
                <a:solidFill>
                  <a:srgbClr val="000000"/>
                </a:solidFill>
                <a:latin typeface="DejaVu Sans"/>
                <a:ea typeface="DejaVu Sans"/>
              </a:rPr>
              <a:t>association has a direction:</a:t>
            </a:r>
            <a:endParaRPr b="0" lang="en-IN" sz="2900" spc="-1" strike="noStrike">
              <a:latin typeface="Arial"/>
            </a:endParaRPr>
          </a:p>
        </p:txBody>
      </p:sp>
      <p:sp>
        <p:nvSpPr>
          <p:cNvPr id="952" name="CustomShape 10"/>
          <p:cNvSpPr/>
          <p:nvPr/>
        </p:nvSpPr>
        <p:spPr>
          <a:xfrm>
            <a:off x="703440" y="3139920"/>
            <a:ext cx="34812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140"/>
              </a:lnSpc>
            </a:pPr>
            <a:r>
              <a:rPr b="0" lang="en-IN" sz="1750" spc="-1" strike="noStrike">
                <a:solidFill>
                  <a:srgbClr val="dd8047"/>
                </a:solidFill>
                <a:latin typeface="IIEBGE+OpenSymbol"/>
                <a:ea typeface="DejaVu Sans"/>
              </a:rPr>
              <a:t>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953" name="CustomShape 11"/>
          <p:cNvSpPr/>
          <p:nvPr/>
        </p:nvSpPr>
        <p:spPr>
          <a:xfrm>
            <a:off x="1342440" y="3591000"/>
            <a:ext cx="2442240" cy="38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027"/>
              </a:lnSpc>
            </a:pPr>
            <a:r>
              <a:rPr b="0" lang="en-IN" sz="2600" spc="-1" strike="noStrike">
                <a:solidFill>
                  <a:srgbClr val="000000"/>
                </a:solidFill>
                <a:latin typeface="DejaVu Sans"/>
                <a:ea typeface="DejaVu Sans"/>
              </a:rPr>
              <a:t>Unidirectional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954" name="CustomShape 12"/>
          <p:cNvSpPr/>
          <p:nvPr/>
        </p:nvSpPr>
        <p:spPr>
          <a:xfrm>
            <a:off x="1069200" y="3620880"/>
            <a:ext cx="246600" cy="28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239"/>
              </a:lnSpc>
            </a:pPr>
            <a:r>
              <a:rPr b="0" lang="en-IN" sz="1800" spc="-1" strike="noStrike">
                <a:solidFill>
                  <a:srgbClr val="94b6d2"/>
                </a:solidFill>
                <a:latin typeface="IIEBGE+OpenSymbol"/>
                <a:ea typeface="DejaVu Sans"/>
              </a:rPr>
              <a:t>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55" name="CustomShape 13"/>
          <p:cNvSpPr/>
          <p:nvPr/>
        </p:nvSpPr>
        <p:spPr>
          <a:xfrm>
            <a:off x="1069200" y="4087080"/>
            <a:ext cx="246600" cy="28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239"/>
              </a:lnSpc>
            </a:pPr>
            <a:r>
              <a:rPr b="0" lang="en-IN" sz="1800" spc="-1" strike="noStrike">
                <a:solidFill>
                  <a:srgbClr val="94b6d2"/>
                </a:solidFill>
                <a:latin typeface="IIEBGE+OpenSymbol"/>
                <a:ea typeface="DejaVu Sans"/>
              </a:rPr>
              <a:t>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56" name="CustomShape 14"/>
          <p:cNvSpPr/>
          <p:nvPr/>
        </p:nvSpPr>
        <p:spPr>
          <a:xfrm>
            <a:off x="3620880" y="6337440"/>
            <a:ext cx="246852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DejaVu Sans"/>
                <a:ea typeface="DejaVu Sans"/>
              </a:rPr>
              <a:t>rgupta.mtech@gmail.com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8" name="CustomShape 2"/>
          <p:cNvSpPr/>
          <p:nvPr/>
        </p:nvSpPr>
        <p:spPr>
          <a:xfrm>
            <a:off x="702360" y="509400"/>
            <a:ext cx="7838640" cy="47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736"/>
              </a:lnSpc>
            </a:pPr>
            <a:r>
              <a:rPr b="0" lang="en-IN" sz="3200" spc="-1" strike="noStrike">
                <a:solidFill>
                  <a:srgbClr val="775f55"/>
                </a:solidFill>
                <a:latin typeface="DejaVu Sans"/>
                <a:ea typeface="DejaVu Sans"/>
              </a:rPr>
              <a:t>Relationships</a:t>
            </a:r>
            <a:r>
              <a:rPr b="0" lang="en-IN" sz="3200" spc="21" strike="noStrike">
                <a:solidFill>
                  <a:srgbClr val="775f55"/>
                </a:solidFill>
                <a:latin typeface="DejaVu Sans"/>
                <a:ea typeface="DejaVu Sans"/>
              </a:rPr>
              <a:t> </a:t>
            </a:r>
            <a:r>
              <a:rPr b="0" lang="en-IN" sz="3200" spc="-1" strike="noStrike">
                <a:solidFill>
                  <a:srgbClr val="775f55"/>
                </a:solidFill>
                <a:latin typeface="DejaVu Sans"/>
                <a:ea typeface="DejaVu Sans"/>
              </a:rPr>
              <a:t>in</a:t>
            </a:r>
            <a:r>
              <a:rPr b="0" lang="en-IN" sz="3200" spc="7" strike="noStrike">
                <a:solidFill>
                  <a:srgbClr val="775f55"/>
                </a:solidFill>
                <a:latin typeface="DejaVu Sans"/>
                <a:ea typeface="DejaVu Sans"/>
              </a:rPr>
              <a:t> </a:t>
            </a:r>
            <a:r>
              <a:rPr b="0" lang="en-IN" sz="3200" spc="-1" strike="noStrike">
                <a:solidFill>
                  <a:srgbClr val="775f55"/>
                </a:solidFill>
                <a:latin typeface="DejaVu Sans"/>
                <a:ea typeface="DejaVu Sans"/>
              </a:rPr>
              <a:t>Relational</a:t>
            </a:r>
            <a:r>
              <a:rPr b="0" lang="en-IN" sz="3200" spc="12" strike="noStrike">
                <a:solidFill>
                  <a:srgbClr val="775f55"/>
                </a:solidFill>
                <a:latin typeface="DejaVu Sans"/>
                <a:ea typeface="DejaVu Sans"/>
              </a:rPr>
              <a:t> </a:t>
            </a:r>
            <a:r>
              <a:rPr b="0" lang="en-IN" sz="3200" spc="7" strike="noStrike">
                <a:solidFill>
                  <a:srgbClr val="775f55"/>
                </a:solidFill>
                <a:latin typeface="DejaVu Sans"/>
                <a:ea typeface="DejaVu Sans"/>
              </a:rPr>
              <a:t>Databases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959" name="CustomShape 3"/>
          <p:cNvSpPr/>
          <p:nvPr/>
        </p:nvSpPr>
        <p:spPr>
          <a:xfrm>
            <a:off x="3620880" y="6337440"/>
            <a:ext cx="246852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DejaVu Sans"/>
                <a:ea typeface="DejaVu Sans"/>
              </a:rPr>
              <a:t>rgupta.mtech@gmail.com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1" name="CustomShape 2"/>
          <p:cNvSpPr/>
          <p:nvPr/>
        </p:nvSpPr>
        <p:spPr>
          <a:xfrm>
            <a:off x="702360" y="428760"/>
            <a:ext cx="568188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1" strike="noStrike">
                <a:solidFill>
                  <a:srgbClr val="775f55"/>
                </a:solidFill>
                <a:latin typeface="DejaVu Sans"/>
                <a:ea typeface="DejaVu Sans"/>
              </a:rPr>
              <a:t>Entity </a:t>
            </a:r>
            <a:r>
              <a:rPr b="0" lang="en-IN" sz="4400" spc="-15" strike="noStrike">
                <a:solidFill>
                  <a:srgbClr val="775f55"/>
                </a:solidFill>
                <a:latin typeface="DejaVu Sans"/>
                <a:ea typeface="DejaVu Sans"/>
              </a:rPr>
              <a:t>Relationships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962" name="CustomShape 3"/>
          <p:cNvSpPr/>
          <p:nvPr/>
        </p:nvSpPr>
        <p:spPr>
          <a:xfrm>
            <a:off x="3620880" y="6337440"/>
            <a:ext cx="246852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DejaVu Sans"/>
                <a:ea typeface="DejaVu Sans"/>
              </a:rPr>
              <a:t>rgupta.mtech@gmail.com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4" name="CustomShape 2"/>
          <p:cNvSpPr/>
          <p:nvPr/>
        </p:nvSpPr>
        <p:spPr>
          <a:xfrm>
            <a:off x="702360" y="428760"/>
            <a:ext cx="585360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9" strike="noStrike">
                <a:solidFill>
                  <a:srgbClr val="775f55"/>
                </a:solidFill>
                <a:latin typeface="AJJWSF+DejaVu Sans"/>
                <a:ea typeface="DejaVu Sans"/>
              </a:rPr>
              <a:t>one-to-one</a:t>
            </a:r>
            <a:r>
              <a:rPr b="0" lang="en-IN" sz="4400" spc="-24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mapping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965" name="CustomShape 3"/>
          <p:cNvSpPr/>
          <p:nvPr/>
        </p:nvSpPr>
        <p:spPr>
          <a:xfrm>
            <a:off x="868680" y="1661040"/>
            <a:ext cx="3187800" cy="24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933"/>
              </a:lnSpc>
            </a:pP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In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a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9" strike="noStrike">
                <a:solidFill>
                  <a:srgbClr val="000000"/>
                </a:solidFill>
                <a:latin typeface="AJJWSF+DejaVu Sans"/>
                <a:ea typeface="DejaVu Sans"/>
              </a:rPr>
              <a:t>one-to-one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mapping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the</a:t>
            </a:r>
            <a:endParaRPr b="0" lang="en-IN" sz="1650" spc="-1" strike="noStrike">
              <a:latin typeface="Arial"/>
            </a:endParaRPr>
          </a:p>
        </p:txBody>
      </p:sp>
      <p:sp>
        <p:nvSpPr>
          <p:cNvPr id="966" name="CustomShape 4"/>
          <p:cNvSpPr/>
          <p:nvPr/>
        </p:nvSpPr>
        <p:spPr>
          <a:xfrm>
            <a:off x="702360" y="1715040"/>
            <a:ext cx="263160" cy="11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9"/>
              </a:lnSpc>
            </a:pPr>
            <a:r>
              <a:rPr b="0" lang="en-IN" sz="10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967" name="CustomShape 5"/>
          <p:cNvSpPr/>
          <p:nvPr/>
        </p:nvSpPr>
        <p:spPr>
          <a:xfrm>
            <a:off x="868680" y="1913760"/>
            <a:ext cx="2948760" cy="75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933"/>
              </a:lnSpc>
            </a:pPr>
            <a:r>
              <a:rPr b="0" lang="en-IN" sz="16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owner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can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be</a:t>
            </a:r>
            <a:r>
              <a:rPr b="0" lang="en-IN" sz="16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either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the</a:t>
            </a:r>
            <a:endParaRPr b="0" lang="en-IN" sz="1650" spc="-1" strike="noStrike">
              <a:latin typeface="Arial"/>
            </a:endParaRPr>
          </a:p>
          <a:p>
            <a:pPr>
              <a:lnSpc>
                <a:spcPts val="1933"/>
              </a:lnSpc>
              <a:spcBef>
                <a:spcPts val="65"/>
              </a:spcBef>
            </a:pP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source</a:t>
            </a:r>
            <a:r>
              <a:rPr b="0" lang="en-IN" sz="1650" spc="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entity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or 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the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target</a:t>
            </a:r>
            <a:endParaRPr b="0" lang="en-IN" sz="1650" spc="-1" strike="noStrike">
              <a:latin typeface="Arial"/>
            </a:endParaRPr>
          </a:p>
          <a:p>
            <a:pPr>
              <a:lnSpc>
                <a:spcPts val="1933"/>
              </a:lnSpc>
              <a:spcBef>
                <a:spcPts val="68"/>
              </a:spcBef>
            </a:pPr>
            <a:r>
              <a:rPr b="0" lang="en-IN" sz="1650" spc="-26" strike="noStrike">
                <a:solidFill>
                  <a:srgbClr val="000000"/>
                </a:solidFill>
                <a:latin typeface="AJJWSF+DejaVu Sans"/>
                <a:ea typeface="DejaVu Sans"/>
              </a:rPr>
              <a:t>entity.</a:t>
            </a:r>
            <a:endParaRPr b="0" lang="en-IN" sz="1650" spc="-1" strike="noStrike">
              <a:latin typeface="Arial"/>
            </a:endParaRPr>
          </a:p>
        </p:txBody>
      </p:sp>
      <p:sp>
        <p:nvSpPr>
          <p:cNvPr id="968" name="CustomShape 6"/>
          <p:cNvSpPr/>
          <p:nvPr/>
        </p:nvSpPr>
        <p:spPr>
          <a:xfrm>
            <a:off x="868680" y="2720160"/>
            <a:ext cx="2548800" cy="24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933"/>
              </a:lnSpc>
            </a:pPr>
            <a:r>
              <a:rPr b="0" lang="en-IN" sz="1650" spc="9" strike="noStrike">
                <a:solidFill>
                  <a:srgbClr val="000000"/>
                </a:solidFill>
                <a:latin typeface="AJJWSF+DejaVu Sans"/>
                <a:ea typeface="DejaVu Sans"/>
              </a:rPr>
              <a:t>one-to-one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mapping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is</a:t>
            </a:r>
            <a:endParaRPr b="0" lang="en-IN" sz="1650" spc="-1" strike="noStrike">
              <a:latin typeface="Arial"/>
            </a:endParaRPr>
          </a:p>
        </p:txBody>
      </p:sp>
      <p:sp>
        <p:nvSpPr>
          <p:cNvPr id="969" name="CustomShape 7"/>
          <p:cNvSpPr/>
          <p:nvPr/>
        </p:nvSpPr>
        <p:spPr>
          <a:xfrm>
            <a:off x="702360" y="2774160"/>
            <a:ext cx="263160" cy="11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9"/>
              </a:lnSpc>
            </a:pPr>
            <a:r>
              <a:rPr b="0" lang="en-IN" sz="10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970" name="CustomShape 8"/>
          <p:cNvSpPr/>
          <p:nvPr/>
        </p:nvSpPr>
        <p:spPr>
          <a:xfrm>
            <a:off x="868680" y="2973960"/>
            <a:ext cx="2908800" cy="75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933"/>
              </a:lnSpc>
            </a:pPr>
            <a:r>
              <a:rPr b="0" lang="en-IN" sz="16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deﬁned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by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annotating the</a:t>
            </a:r>
            <a:endParaRPr b="0" lang="en-IN" sz="1650" spc="-1" strike="noStrike">
              <a:latin typeface="Arial"/>
            </a:endParaRPr>
          </a:p>
          <a:p>
            <a:pPr>
              <a:lnSpc>
                <a:spcPts val="1933"/>
              </a:lnSpc>
              <a:spcBef>
                <a:spcPts val="57"/>
              </a:spcBef>
            </a:pPr>
            <a:r>
              <a:rPr b="0" lang="en-IN" sz="16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owner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entity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with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the</a:t>
            </a:r>
            <a:endParaRPr b="0" lang="en-IN" sz="1650" spc="-1" strike="noStrike">
              <a:latin typeface="Arial"/>
            </a:endParaRPr>
          </a:p>
          <a:p>
            <a:pPr>
              <a:lnSpc>
                <a:spcPts val="1933"/>
              </a:lnSpc>
              <a:spcBef>
                <a:spcPts val="68"/>
              </a:spcBef>
            </a:pPr>
            <a:r>
              <a:rPr b="0" lang="en-IN" sz="165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@OneToOne</a:t>
            </a:r>
            <a:r>
              <a:rPr b="0" lang="en-IN" sz="1650" spc="3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annotations</a:t>
            </a:r>
            <a:endParaRPr b="0" lang="en-IN" sz="1650" spc="-1" strike="noStrike">
              <a:latin typeface="Arial"/>
            </a:endParaRPr>
          </a:p>
        </p:txBody>
      </p:sp>
      <p:sp>
        <p:nvSpPr>
          <p:cNvPr id="971" name="CustomShape 9"/>
          <p:cNvSpPr/>
          <p:nvPr/>
        </p:nvSpPr>
        <p:spPr>
          <a:xfrm>
            <a:off x="868680" y="3780360"/>
            <a:ext cx="3168000" cy="24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933"/>
              </a:lnSpc>
            </a:pP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If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the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9" strike="noStrike">
                <a:solidFill>
                  <a:srgbClr val="000000"/>
                </a:solidFill>
                <a:latin typeface="AJJWSF+DejaVu Sans"/>
                <a:ea typeface="DejaVu Sans"/>
              </a:rPr>
              <a:t>one-to-one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mapping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is</a:t>
            </a:r>
            <a:endParaRPr b="0" lang="en-IN" sz="1650" spc="-1" strike="noStrike">
              <a:latin typeface="Arial"/>
            </a:endParaRPr>
          </a:p>
        </p:txBody>
      </p:sp>
      <p:sp>
        <p:nvSpPr>
          <p:cNvPr id="972" name="CustomShape 10"/>
          <p:cNvSpPr/>
          <p:nvPr/>
        </p:nvSpPr>
        <p:spPr>
          <a:xfrm>
            <a:off x="702360" y="3834720"/>
            <a:ext cx="263160" cy="11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9"/>
              </a:lnSpc>
            </a:pPr>
            <a:r>
              <a:rPr b="0" lang="en-IN" sz="10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973" name="CustomShape 11"/>
          <p:cNvSpPr/>
          <p:nvPr/>
        </p:nvSpPr>
        <p:spPr>
          <a:xfrm>
            <a:off x="868680" y="4033440"/>
            <a:ext cx="3182040" cy="75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933"/>
              </a:lnSpc>
            </a:pP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bidirectional 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the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inverse</a:t>
            </a:r>
            <a:endParaRPr b="0" lang="en-IN" sz="1650" spc="-1" strike="noStrike">
              <a:latin typeface="Arial"/>
            </a:endParaRPr>
          </a:p>
          <a:p>
            <a:pPr>
              <a:lnSpc>
                <a:spcPts val="1933"/>
              </a:lnSpc>
              <a:spcBef>
                <a:spcPts val="65"/>
              </a:spcBef>
            </a:pP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side of the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relationship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need</a:t>
            </a:r>
            <a:endParaRPr b="0" lang="en-IN" sz="1650" spc="-1" strike="noStrike">
              <a:latin typeface="Arial"/>
            </a:endParaRPr>
          </a:p>
          <a:p>
            <a:pPr>
              <a:lnSpc>
                <a:spcPts val="1933"/>
              </a:lnSpc>
              <a:spcBef>
                <a:spcPts val="68"/>
              </a:spcBef>
            </a:pP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to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be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speciﬁed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too</a:t>
            </a:r>
            <a:endParaRPr b="0" lang="en-IN" sz="1650" spc="-1" strike="noStrike">
              <a:latin typeface="Arial"/>
            </a:endParaRPr>
          </a:p>
        </p:txBody>
      </p:sp>
      <p:sp>
        <p:nvSpPr>
          <p:cNvPr id="974" name="CustomShape 12"/>
          <p:cNvSpPr/>
          <p:nvPr/>
        </p:nvSpPr>
        <p:spPr>
          <a:xfrm>
            <a:off x="868680" y="4839840"/>
            <a:ext cx="3181680" cy="24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933"/>
              </a:lnSpc>
            </a:pPr>
            <a:r>
              <a:rPr b="0" lang="hi-IN" sz="1650" spc="-1" strike="noStrike">
                <a:solidFill>
                  <a:srgbClr val="000000"/>
                </a:solidFill>
                <a:latin typeface="AJJWSF+DejaVu Sans"/>
                <a:cs typeface="AJJWSF+DejaVu Sans"/>
              </a:rPr>
              <a:t>ꢀ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In</a:t>
            </a:r>
            <a:r>
              <a:rPr b="0" lang="en-IN" sz="16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the 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non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owner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entity,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the</a:t>
            </a:r>
            <a:endParaRPr b="0" lang="en-IN" sz="1650" spc="-1" strike="noStrike">
              <a:latin typeface="Arial"/>
            </a:endParaRPr>
          </a:p>
        </p:txBody>
      </p:sp>
      <p:sp>
        <p:nvSpPr>
          <p:cNvPr id="975" name="CustomShape 13"/>
          <p:cNvSpPr/>
          <p:nvPr/>
        </p:nvSpPr>
        <p:spPr>
          <a:xfrm>
            <a:off x="702360" y="4893840"/>
            <a:ext cx="263160" cy="11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9"/>
              </a:lnSpc>
            </a:pPr>
            <a:r>
              <a:rPr b="0" lang="en-IN" sz="10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976" name="CustomShape 14"/>
          <p:cNvSpPr/>
          <p:nvPr/>
        </p:nvSpPr>
        <p:spPr>
          <a:xfrm>
            <a:off x="868680" y="5093640"/>
            <a:ext cx="2772000" cy="75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933"/>
              </a:lnSpc>
            </a:pPr>
            <a:r>
              <a:rPr b="0" lang="en-IN" sz="165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@OneToOne</a:t>
            </a:r>
            <a:r>
              <a:rPr b="0" lang="en-IN" sz="1650" spc="3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annotations</a:t>
            </a:r>
            <a:endParaRPr b="0" lang="en-IN" sz="1650" spc="-1" strike="noStrike">
              <a:latin typeface="Arial"/>
            </a:endParaRPr>
          </a:p>
          <a:p>
            <a:pPr>
              <a:lnSpc>
                <a:spcPts val="1933"/>
              </a:lnSpc>
              <a:spcBef>
                <a:spcPts val="68"/>
              </a:spcBef>
            </a:pP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must come </a:t>
            </a:r>
            <a:r>
              <a:rPr b="0" lang="en-IN" sz="16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with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the</a:t>
            </a:r>
            <a:endParaRPr b="0" lang="en-IN" sz="1650" spc="-1" strike="noStrike">
              <a:latin typeface="Arial"/>
            </a:endParaRPr>
          </a:p>
          <a:p>
            <a:pPr>
              <a:lnSpc>
                <a:spcPts val="1933"/>
              </a:lnSpc>
              <a:spcBef>
                <a:spcPts val="57"/>
              </a:spcBef>
            </a:pP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mappedBy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element</a:t>
            </a:r>
            <a:endParaRPr b="0" lang="en-IN" sz="16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2"/>
          <p:cNvSpPr/>
          <p:nvPr/>
        </p:nvSpPr>
        <p:spPr>
          <a:xfrm>
            <a:off x="702360" y="428760"/>
            <a:ext cx="461556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Why</a:t>
            </a:r>
            <a:r>
              <a:rPr b="0" lang="en-IN" sz="4400" spc="-12" strike="noStrike">
                <a:solidFill>
                  <a:srgbClr val="775f55"/>
                </a:solidFill>
                <a:latin typeface="AJJWSF+DejaVu Sans"/>
                <a:ea typeface="DejaVu Sans"/>
              </a:rPr>
              <a:t> Hibernate?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21" name="CustomShape 3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8" name="CustomShape 2"/>
          <p:cNvSpPr/>
          <p:nvPr/>
        </p:nvSpPr>
        <p:spPr>
          <a:xfrm>
            <a:off x="702360" y="428760"/>
            <a:ext cx="691056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1" strike="noStrike">
                <a:solidFill>
                  <a:srgbClr val="775f55"/>
                </a:solidFill>
                <a:latin typeface="DejaVu Sans"/>
                <a:ea typeface="DejaVu Sans"/>
              </a:rPr>
              <a:t>One to one Bidirectional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979" name="CustomShape 3"/>
          <p:cNvSpPr/>
          <p:nvPr/>
        </p:nvSpPr>
        <p:spPr>
          <a:xfrm>
            <a:off x="3620880" y="6337440"/>
            <a:ext cx="246852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DejaVu Sans"/>
                <a:ea typeface="DejaVu Sans"/>
              </a:rPr>
              <a:t>rgupta.mtech@gmail.com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1" name="CustomShape 2"/>
          <p:cNvSpPr/>
          <p:nvPr/>
        </p:nvSpPr>
        <p:spPr>
          <a:xfrm>
            <a:off x="702360" y="428760"/>
            <a:ext cx="631512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One to many mapping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982" name="CustomShape 3"/>
          <p:cNvSpPr/>
          <p:nvPr/>
        </p:nvSpPr>
        <p:spPr>
          <a:xfrm>
            <a:off x="996840" y="1922400"/>
            <a:ext cx="2709000" cy="32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574"/>
              </a:lnSpc>
            </a:pPr>
            <a:r>
              <a:rPr b="0" lang="en-IN" sz="22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In an </a:t>
            </a:r>
            <a:r>
              <a:rPr b="0" lang="en-IN" sz="22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Many-to-one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983" name="CustomShape 4"/>
          <p:cNvSpPr/>
          <p:nvPr/>
        </p:nvSpPr>
        <p:spPr>
          <a:xfrm>
            <a:off x="702360" y="1994400"/>
            <a:ext cx="300600" cy="15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199"/>
              </a:lnSpc>
            </a:pPr>
            <a:r>
              <a:rPr b="0" lang="en-IN" sz="13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984" name="CustomShape 5"/>
          <p:cNvSpPr/>
          <p:nvPr/>
        </p:nvSpPr>
        <p:spPr>
          <a:xfrm>
            <a:off x="996840" y="2257920"/>
            <a:ext cx="266184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574"/>
              </a:lnSpc>
            </a:pPr>
            <a:r>
              <a:rPr b="0" lang="en-IN" sz="22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mapping the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ts val="2574"/>
              </a:lnSpc>
              <a:spcBef>
                <a:spcPts val="23"/>
              </a:spcBef>
            </a:pPr>
            <a:r>
              <a:rPr b="0" lang="en-IN" sz="22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owner</a:t>
            </a:r>
            <a:r>
              <a:rPr b="0" lang="en-IN" sz="22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2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of</a:t>
            </a:r>
            <a:r>
              <a:rPr b="0" lang="en-IN" sz="22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ts val="2574"/>
              </a:lnSpc>
              <a:spcBef>
                <a:spcPts val="77"/>
              </a:spcBef>
            </a:pPr>
            <a:r>
              <a:rPr b="0" lang="en-IN" sz="22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relationship is the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ts val="2574"/>
              </a:lnSpc>
              <a:spcBef>
                <a:spcPts val="26"/>
              </a:spcBef>
            </a:pPr>
            <a:r>
              <a:rPr b="0" lang="en-IN" sz="22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source </a:t>
            </a:r>
            <a:r>
              <a:rPr b="0" lang="en-IN" sz="2200" spc="-41" strike="noStrike">
                <a:solidFill>
                  <a:srgbClr val="000000"/>
                </a:solidFill>
                <a:latin typeface="AJJWSF+DejaVu Sans"/>
                <a:ea typeface="DejaVu Sans"/>
              </a:rPr>
              <a:t>entity.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985" name="CustomShape 6"/>
          <p:cNvSpPr/>
          <p:nvPr/>
        </p:nvSpPr>
        <p:spPr>
          <a:xfrm>
            <a:off x="996840" y="3685320"/>
            <a:ext cx="2289960" cy="32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574"/>
              </a:lnSpc>
            </a:pPr>
            <a:r>
              <a:rPr b="0" lang="hi-IN" sz="2200" spc="-1" strike="noStrike">
                <a:solidFill>
                  <a:srgbClr val="000000"/>
                </a:solidFill>
                <a:latin typeface="AJJWSF+DejaVu Sans"/>
                <a:cs typeface="AJJWSF+DejaVu Sans"/>
              </a:rPr>
              <a:t>ꢀ</a:t>
            </a:r>
            <a:r>
              <a:rPr b="0" lang="en-IN" sz="22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 </a:t>
            </a:r>
            <a:r>
              <a:rPr b="0" lang="en-IN" sz="22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Many-to-one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986" name="CustomShape 7"/>
          <p:cNvSpPr/>
          <p:nvPr/>
        </p:nvSpPr>
        <p:spPr>
          <a:xfrm>
            <a:off x="702360" y="3757320"/>
            <a:ext cx="300600" cy="15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199"/>
              </a:lnSpc>
            </a:pPr>
            <a:r>
              <a:rPr b="0" lang="en-IN" sz="13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987" name="CustomShape 8"/>
          <p:cNvSpPr/>
          <p:nvPr/>
        </p:nvSpPr>
        <p:spPr>
          <a:xfrm>
            <a:off x="996840" y="4021920"/>
            <a:ext cx="2668320" cy="198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574"/>
              </a:lnSpc>
            </a:pPr>
            <a:r>
              <a:rPr b="0" lang="en-IN" sz="22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mapping is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ts val="2574"/>
              </a:lnSpc>
              <a:spcBef>
                <a:spcPts val="14"/>
              </a:spcBef>
            </a:pPr>
            <a:r>
              <a:rPr b="0" lang="en-IN" sz="22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deﬁned </a:t>
            </a:r>
            <a:r>
              <a:rPr b="0" lang="en-IN" sz="22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by</a:t>
            </a:r>
            <a:endParaRPr b="0" lang="en-IN" sz="2200" spc="-1" strike="noStrike">
              <a:latin typeface="Arial"/>
            </a:endParaRPr>
          </a:p>
          <a:p>
            <a:pPr>
              <a:lnSpc>
                <a:spcPts val="2574"/>
              </a:lnSpc>
              <a:spcBef>
                <a:spcPts val="77"/>
              </a:spcBef>
            </a:pPr>
            <a:r>
              <a:rPr b="0" lang="en-IN" sz="22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annotating the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ts val="2574"/>
              </a:lnSpc>
              <a:spcBef>
                <a:spcPts val="26"/>
              </a:spcBef>
            </a:pPr>
            <a:r>
              <a:rPr b="0" lang="en-IN" sz="22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source entity with</a:t>
            </a:r>
            <a:endParaRPr b="0" lang="en-IN" sz="2200" spc="-1" strike="noStrike">
              <a:latin typeface="Arial"/>
            </a:endParaRPr>
          </a:p>
          <a:p>
            <a:pPr>
              <a:lnSpc>
                <a:spcPts val="2574"/>
              </a:lnSpc>
              <a:spcBef>
                <a:spcPts val="77"/>
              </a:spcBef>
            </a:pPr>
            <a:r>
              <a:rPr b="0" lang="en-IN" sz="2200" spc="-32" strike="noStrike">
                <a:solidFill>
                  <a:srgbClr val="000000"/>
                </a:solidFill>
                <a:latin typeface="AJJWSF+DejaVu Sans"/>
                <a:ea typeface="DejaVu Sans"/>
              </a:rPr>
              <a:t>@ManyToOne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ts val="2574"/>
              </a:lnSpc>
              <a:spcBef>
                <a:spcPts val="14"/>
              </a:spcBef>
            </a:pPr>
            <a:r>
              <a:rPr b="0" lang="en-IN" sz="22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annotation</a:t>
            </a:r>
            <a:endParaRPr b="0" lang="en-IN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9" name="CustomShape 2"/>
          <p:cNvSpPr/>
          <p:nvPr/>
        </p:nvSpPr>
        <p:spPr>
          <a:xfrm>
            <a:off x="702360" y="428760"/>
            <a:ext cx="677304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Many-to-Many mapping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990" name="CustomShape 3"/>
          <p:cNvSpPr/>
          <p:nvPr/>
        </p:nvSpPr>
        <p:spPr>
          <a:xfrm>
            <a:off x="645120" y="1632600"/>
            <a:ext cx="3454920" cy="130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13"/>
              </a:lnSpc>
            </a:pP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In</a:t>
            </a:r>
            <a:r>
              <a:rPr b="0" lang="en-IN" sz="175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</a:t>
            </a:r>
            <a:r>
              <a:rPr b="0" lang="en-IN" sz="175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Many-to-Many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mapping</a:t>
            </a:r>
            <a:endParaRPr b="0" lang="en-IN" sz="1750" spc="-1" strike="noStrike">
              <a:latin typeface="Arial"/>
            </a:endParaRPr>
          </a:p>
          <a:p>
            <a:pPr>
              <a:lnSpc>
                <a:spcPts val="2013"/>
              </a:lnSpc>
              <a:spcBef>
                <a:spcPts val="68"/>
              </a:spcBef>
            </a:pPr>
            <a:r>
              <a:rPr b="0" lang="en-IN" sz="175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there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is</a:t>
            </a:r>
            <a:r>
              <a:rPr b="0" lang="en-IN" sz="17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no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join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column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.</a:t>
            </a:r>
            <a:r>
              <a:rPr b="0" lang="en-IN" sz="17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The</a:t>
            </a:r>
            <a:endParaRPr b="0" lang="en-IN" sz="1750" spc="-1" strike="noStrike">
              <a:latin typeface="Arial"/>
            </a:endParaRPr>
          </a:p>
          <a:p>
            <a:pPr>
              <a:lnSpc>
                <a:spcPts val="2013"/>
              </a:lnSpc>
              <a:spcBef>
                <a:spcPts val="68"/>
              </a:spcBef>
            </a:pPr>
            <a:r>
              <a:rPr b="0" lang="en-IN" sz="17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only </a:t>
            </a:r>
            <a:r>
              <a:rPr b="0" lang="en-IN" sz="17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way</a:t>
            </a:r>
            <a:r>
              <a:rPr b="0" lang="en-IN" sz="17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to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implement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such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a</a:t>
            </a:r>
            <a:endParaRPr b="0" lang="en-IN" sz="1750" spc="-1" strike="noStrike">
              <a:latin typeface="Arial"/>
            </a:endParaRPr>
          </a:p>
          <a:p>
            <a:pPr>
              <a:lnSpc>
                <a:spcPts val="2013"/>
              </a:lnSpc>
              <a:spcBef>
                <a:spcPts val="68"/>
              </a:spcBef>
            </a:pPr>
            <a:r>
              <a:rPr b="0" lang="en-IN" sz="175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mapping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is</a:t>
            </a:r>
            <a:r>
              <a:rPr b="0" lang="en-IN" sz="17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by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means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of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a</a:t>
            </a:r>
            <a:r>
              <a:rPr b="0" lang="en-IN" sz="17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2" strike="noStrike">
                <a:solidFill>
                  <a:srgbClr val="ff0000"/>
                </a:solidFill>
                <a:latin typeface="AJJWSF+DejaVu Sans"/>
                <a:ea typeface="DejaVu Sans"/>
              </a:rPr>
              <a:t>join</a:t>
            </a:r>
            <a:endParaRPr b="0" lang="en-IN" sz="1750" spc="-1" strike="noStrike">
              <a:latin typeface="Arial"/>
            </a:endParaRPr>
          </a:p>
          <a:p>
            <a:pPr>
              <a:lnSpc>
                <a:spcPts val="2013"/>
              </a:lnSpc>
              <a:spcBef>
                <a:spcPts val="6"/>
              </a:spcBef>
            </a:pPr>
            <a:r>
              <a:rPr b="0" lang="en-IN" sz="1750" spc="-15" strike="noStrike">
                <a:solidFill>
                  <a:srgbClr val="ff0000"/>
                </a:solidFill>
                <a:latin typeface="AJJWSF+DejaVu Sans"/>
                <a:ea typeface="DejaVu Sans"/>
              </a:rPr>
              <a:t>table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991" name="CustomShape 4"/>
          <p:cNvSpPr/>
          <p:nvPr/>
        </p:nvSpPr>
        <p:spPr>
          <a:xfrm>
            <a:off x="447120" y="1688400"/>
            <a:ext cx="267840" cy="11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935"/>
              </a:lnSpc>
            </a:pPr>
            <a:r>
              <a:rPr b="0" lang="en-IN" sz="10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050" spc="-1" strike="noStrike">
              <a:latin typeface="Arial"/>
            </a:endParaRPr>
          </a:p>
        </p:txBody>
      </p:sp>
      <p:sp>
        <p:nvSpPr>
          <p:cNvPr id="992" name="CustomShape 5"/>
          <p:cNvSpPr/>
          <p:nvPr/>
        </p:nvSpPr>
        <p:spPr>
          <a:xfrm>
            <a:off x="645120" y="3008160"/>
            <a:ext cx="3343320" cy="104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13"/>
              </a:lnSpc>
            </a:pPr>
            <a:r>
              <a:rPr b="0" lang="hi-IN" sz="1750" spc="-18" strike="noStrike">
                <a:solidFill>
                  <a:srgbClr val="000000"/>
                </a:solidFill>
                <a:latin typeface="AJJWSF+DejaVu Sans"/>
                <a:cs typeface="AJJWSF+DejaVu Sans"/>
              </a:rPr>
              <a:t>ꢀ</a:t>
            </a:r>
            <a:r>
              <a:rPr b="0" lang="en-IN" sz="175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Therefore,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we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can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arbitrarily</a:t>
            </a:r>
            <a:endParaRPr b="0" lang="en-IN" sz="1750" spc="-1" strike="noStrike">
              <a:latin typeface="Arial"/>
            </a:endParaRPr>
          </a:p>
          <a:p>
            <a:pPr>
              <a:lnSpc>
                <a:spcPts val="2013"/>
              </a:lnSpc>
              <a:spcBef>
                <a:spcPts val="57"/>
              </a:spcBef>
            </a:pPr>
            <a:r>
              <a:rPr b="0" lang="en-IN" sz="175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specify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as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owner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either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the</a:t>
            </a:r>
            <a:endParaRPr b="0" lang="en-IN" sz="1750" spc="-1" strike="noStrike">
              <a:latin typeface="Arial"/>
            </a:endParaRPr>
          </a:p>
          <a:p>
            <a:pPr>
              <a:lnSpc>
                <a:spcPts val="2013"/>
              </a:lnSpc>
              <a:spcBef>
                <a:spcPts val="68"/>
              </a:spcBef>
            </a:pPr>
            <a:r>
              <a:rPr b="0" lang="en-IN" sz="175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source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entity </a:t>
            </a:r>
            <a:r>
              <a:rPr b="0" lang="en-IN" sz="175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or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the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target</a:t>
            </a:r>
            <a:endParaRPr b="0" lang="en-IN" sz="1750" spc="-1" strike="noStrike">
              <a:latin typeface="Arial"/>
            </a:endParaRPr>
          </a:p>
          <a:p>
            <a:pPr>
              <a:lnSpc>
                <a:spcPts val="2013"/>
              </a:lnSpc>
              <a:spcBef>
                <a:spcPts val="17"/>
              </a:spcBef>
            </a:pPr>
            <a:r>
              <a:rPr b="0" lang="en-IN" sz="17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entity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993" name="CustomShape 6"/>
          <p:cNvSpPr/>
          <p:nvPr/>
        </p:nvSpPr>
        <p:spPr>
          <a:xfrm>
            <a:off x="447120" y="3063960"/>
            <a:ext cx="267840" cy="234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935"/>
              </a:lnSpc>
            </a:pPr>
            <a:r>
              <a:rPr b="0" lang="en-IN" sz="10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050" spc="-1" strike="noStrike">
              <a:latin typeface="Arial"/>
            </a:endParaRPr>
          </a:p>
          <a:p>
            <a:pPr>
              <a:lnSpc>
                <a:spcPts val="935"/>
              </a:lnSpc>
              <a:spcBef>
                <a:spcPts val="7852"/>
              </a:spcBef>
            </a:pPr>
            <a:r>
              <a:rPr b="0" lang="en-IN" sz="10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050" spc="-1" strike="noStrike">
              <a:latin typeface="Arial"/>
            </a:endParaRPr>
          </a:p>
          <a:p>
            <a:pPr>
              <a:lnSpc>
                <a:spcPts val="935"/>
              </a:lnSpc>
              <a:spcBef>
                <a:spcPts val="7815"/>
              </a:spcBef>
            </a:pPr>
            <a:r>
              <a:rPr b="0" lang="en-IN" sz="10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050" spc="-1" strike="noStrike">
              <a:latin typeface="Arial"/>
            </a:endParaRPr>
          </a:p>
        </p:txBody>
      </p:sp>
      <p:sp>
        <p:nvSpPr>
          <p:cNvPr id="994" name="CustomShape 7"/>
          <p:cNvSpPr/>
          <p:nvPr/>
        </p:nvSpPr>
        <p:spPr>
          <a:xfrm>
            <a:off x="645120" y="4118040"/>
            <a:ext cx="3679200" cy="104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13"/>
              </a:lnSpc>
            </a:pP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If </a:t>
            </a:r>
            <a:r>
              <a:rPr b="0" lang="en-IN" sz="17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the</a:t>
            </a:r>
            <a:r>
              <a:rPr b="0" lang="en-IN" sz="17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many-to-many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mapping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is</a:t>
            </a:r>
            <a:endParaRPr b="0" lang="en-IN" sz="1750" spc="-1" strike="noStrike">
              <a:latin typeface="Arial"/>
            </a:endParaRPr>
          </a:p>
          <a:p>
            <a:pPr>
              <a:lnSpc>
                <a:spcPts val="2013"/>
              </a:lnSpc>
              <a:spcBef>
                <a:spcPts val="68"/>
              </a:spcBef>
            </a:pPr>
            <a:r>
              <a:rPr b="0" lang="en-IN" sz="17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bi-directional,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the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inverse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side</a:t>
            </a:r>
            <a:endParaRPr b="0" lang="en-IN" sz="1750" spc="-1" strike="noStrike">
              <a:latin typeface="Arial"/>
            </a:endParaRPr>
          </a:p>
          <a:p>
            <a:pPr>
              <a:lnSpc>
                <a:spcPts val="2013"/>
              </a:lnSpc>
              <a:spcBef>
                <a:spcPts val="68"/>
              </a:spcBef>
            </a:pPr>
            <a:r>
              <a:rPr b="0" lang="en-IN" sz="17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of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the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relationship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need</a:t>
            </a:r>
            <a:r>
              <a:rPr b="0" lang="en-IN" sz="175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 to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be</a:t>
            </a:r>
            <a:endParaRPr b="0" lang="en-IN" sz="1750" spc="-1" strike="noStrike">
              <a:latin typeface="Arial"/>
            </a:endParaRPr>
          </a:p>
          <a:p>
            <a:pPr>
              <a:lnSpc>
                <a:spcPts val="2013"/>
              </a:lnSpc>
              <a:spcBef>
                <a:spcPts val="6"/>
              </a:spcBef>
            </a:pPr>
            <a:r>
              <a:rPr b="0" lang="en-IN" sz="17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speciﬁed</a:t>
            </a:r>
            <a:r>
              <a:rPr b="0" lang="en-IN" sz="175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24" strike="noStrike">
                <a:solidFill>
                  <a:srgbClr val="000000"/>
                </a:solidFill>
                <a:latin typeface="AJJWSF+DejaVu Sans"/>
                <a:ea typeface="DejaVu Sans"/>
              </a:rPr>
              <a:t>too.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995" name="CustomShape 8"/>
          <p:cNvSpPr/>
          <p:nvPr/>
        </p:nvSpPr>
        <p:spPr>
          <a:xfrm>
            <a:off x="645120" y="5227920"/>
            <a:ext cx="3656880" cy="7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13"/>
              </a:lnSpc>
            </a:pPr>
            <a:r>
              <a:rPr b="0" lang="hi-IN" sz="1750" spc="-1" strike="noStrike">
                <a:solidFill>
                  <a:srgbClr val="000000"/>
                </a:solidFill>
                <a:latin typeface="AJJWSF+DejaVu Sans"/>
                <a:cs typeface="AJJWSF+DejaVu Sans"/>
              </a:rPr>
              <a:t>ꢀ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In</a:t>
            </a:r>
            <a:r>
              <a:rPr b="0" lang="en-IN" sz="175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the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non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owner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entity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the</a:t>
            </a:r>
            <a:endParaRPr b="0" lang="en-IN" sz="1750" spc="-1" strike="noStrike">
              <a:latin typeface="Arial"/>
            </a:endParaRPr>
          </a:p>
          <a:p>
            <a:pPr>
              <a:lnSpc>
                <a:spcPts val="2013"/>
              </a:lnSpc>
              <a:spcBef>
                <a:spcPts val="68"/>
              </a:spcBef>
            </a:pPr>
            <a:r>
              <a:rPr b="0" lang="en-IN" sz="1750" spc="-43" strike="noStrike">
                <a:solidFill>
                  <a:srgbClr val="000000"/>
                </a:solidFill>
                <a:latin typeface="AJJWSF+DejaVu Sans"/>
                <a:ea typeface="DejaVu Sans"/>
              </a:rPr>
              <a:t>@ManyToMany</a:t>
            </a:r>
            <a:r>
              <a:rPr b="0" lang="en-IN" sz="1750" spc="2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annotation</a:t>
            </a:r>
            <a:r>
              <a:rPr b="0" lang="en-IN" sz="17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must</a:t>
            </a:r>
            <a:endParaRPr b="0" lang="en-IN" sz="1750" spc="-1" strike="noStrike">
              <a:latin typeface="Arial"/>
            </a:endParaRPr>
          </a:p>
          <a:p>
            <a:pPr>
              <a:lnSpc>
                <a:spcPts val="2013"/>
              </a:lnSpc>
              <a:spcBef>
                <a:spcPts val="68"/>
              </a:spcBef>
            </a:pPr>
            <a:r>
              <a:rPr b="0" lang="en-IN" sz="175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come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with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mappedBy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elements</a:t>
            </a:r>
            <a:endParaRPr b="0" lang="en-IN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7" name="CustomShape 2"/>
          <p:cNvSpPr/>
          <p:nvPr/>
        </p:nvSpPr>
        <p:spPr>
          <a:xfrm>
            <a:off x="702360" y="93600"/>
            <a:ext cx="518328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3600" spc="-1" strike="noStrike">
                <a:solidFill>
                  <a:srgbClr val="775f55"/>
                </a:solidFill>
                <a:latin typeface="DejaVu Sans"/>
                <a:ea typeface="DejaVu Sans"/>
              </a:rPr>
              <a:t>Many to Many</a:t>
            </a:r>
            <a:r>
              <a:rPr b="0" lang="en-IN" sz="3600" spc="1381" strike="noStrike">
                <a:solidFill>
                  <a:srgbClr val="775f55"/>
                </a:solidFill>
                <a:latin typeface="DejaVu Sans"/>
                <a:ea typeface="DejaVu Sans"/>
              </a:rPr>
              <a:t> </a:t>
            </a:r>
            <a:r>
              <a:rPr b="0" lang="en-IN" sz="3600" spc="-1" strike="noStrike">
                <a:solidFill>
                  <a:srgbClr val="775f55"/>
                </a:solidFill>
                <a:latin typeface="DejaVu Sans"/>
                <a:ea typeface="DejaVu Sans"/>
              </a:rPr>
              <a:t>Bi-</a:t>
            </a:r>
            <a:endParaRPr b="0" lang="en-IN" sz="3600" spc="-1" strike="noStrike">
              <a:latin typeface="Arial"/>
            </a:endParaRPr>
          </a:p>
          <a:p>
            <a:pPr>
              <a:lnSpc>
                <a:spcPts val="5122"/>
              </a:lnSpc>
              <a:spcBef>
                <a:spcPts val="159"/>
              </a:spcBef>
            </a:pPr>
            <a:r>
              <a:rPr b="0" lang="en-IN" sz="3600" spc="-12" strike="noStrike">
                <a:solidFill>
                  <a:srgbClr val="775f55"/>
                </a:solidFill>
                <a:latin typeface="DejaVu Sans"/>
                <a:ea typeface="DejaVu Sans"/>
              </a:rPr>
              <a:t>directional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998" name="CustomShape 3"/>
          <p:cNvSpPr/>
          <p:nvPr/>
        </p:nvSpPr>
        <p:spPr>
          <a:xfrm>
            <a:off x="3620880" y="6337440"/>
            <a:ext cx="246852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DejaVu Sans"/>
                <a:ea typeface="DejaVu Sans"/>
              </a:rPr>
              <a:t>rgupta.mtech@gmail.com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0" name="CustomShape 2"/>
          <p:cNvSpPr/>
          <p:nvPr/>
        </p:nvSpPr>
        <p:spPr>
          <a:xfrm>
            <a:off x="702360" y="428760"/>
            <a:ext cx="302184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12" strike="noStrike">
                <a:solidFill>
                  <a:srgbClr val="775f55"/>
                </a:solidFill>
                <a:latin typeface="DejaVu Sans"/>
                <a:ea typeface="DejaVu Sans"/>
              </a:rPr>
              <a:t>@OrderBy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001" name="CustomShape 3"/>
          <p:cNvSpPr/>
          <p:nvPr/>
        </p:nvSpPr>
        <p:spPr>
          <a:xfrm>
            <a:off x="1022400" y="1663560"/>
            <a:ext cx="7310520" cy="26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95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Dynamic ordering can be done with the @OrderBy annotation.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02" name="CustomShape 4"/>
          <p:cNvSpPr/>
          <p:nvPr/>
        </p:nvSpPr>
        <p:spPr>
          <a:xfrm>
            <a:off x="703440" y="1699200"/>
            <a:ext cx="273600" cy="16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327"/>
              </a:lnSpc>
            </a:pPr>
            <a:r>
              <a:rPr b="0" lang="en-IN" sz="1100" spc="-1" strike="noStrike">
                <a:solidFill>
                  <a:srgbClr val="dd8047"/>
                </a:solidFill>
                <a:latin typeface="IIEBGE+OpenSymbol"/>
                <a:ea typeface="DejaVu Sans"/>
              </a:rPr>
              <a:t>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1003" name="CustomShape 5"/>
          <p:cNvSpPr/>
          <p:nvPr/>
        </p:nvSpPr>
        <p:spPr>
          <a:xfrm>
            <a:off x="1022400" y="1939320"/>
            <a:ext cx="7032960" cy="54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95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“</a:t>
            </a:r>
            <a:r>
              <a:rPr b="0" lang="en-IN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Dynamically”</a:t>
            </a:r>
            <a:r>
              <a:rPr b="0" lang="en-IN" sz="1800" spc="7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means that the ordering of</a:t>
            </a:r>
            <a:r>
              <a:rPr b="0" lang="en-IN" sz="1800" spc="4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elements of a</a:t>
            </a:r>
            <a:endParaRPr b="0" lang="en-IN" sz="1800" spc="-1" strike="noStrike">
              <a:latin typeface="Arial"/>
            </a:endParaRPr>
          </a:p>
          <a:p>
            <a:pPr>
              <a:lnSpc>
                <a:spcPts val="2095"/>
              </a:lnSpc>
              <a:spcBef>
                <a:spcPts val="74"/>
              </a:spcBef>
            </a:pPr>
            <a:r>
              <a:rPr b="0" lang="en-IN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collection is made when the</a:t>
            </a:r>
            <a:r>
              <a:rPr b="0" lang="en-IN" sz="1800" spc="4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association is retrieved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04" name="CustomShape 6"/>
          <p:cNvSpPr/>
          <p:nvPr/>
        </p:nvSpPr>
        <p:spPr>
          <a:xfrm>
            <a:off x="3620880" y="6337440"/>
            <a:ext cx="246852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DejaVu Sans"/>
                <a:ea typeface="DejaVu Sans"/>
              </a:rPr>
              <a:t>rgupta.mtech@gmail.com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CustomShape 1"/>
          <p:cNvSpPr/>
          <p:nvPr/>
        </p:nvSpPr>
        <p:spPr>
          <a:xfrm>
            <a:off x="7272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6" name="CustomShape 2"/>
          <p:cNvSpPr/>
          <p:nvPr/>
        </p:nvSpPr>
        <p:spPr>
          <a:xfrm>
            <a:off x="702360" y="428760"/>
            <a:ext cx="381240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Lazy </a:t>
            </a:r>
            <a:r>
              <a:rPr b="0" lang="en-IN" sz="4400" spc="-12" strike="noStrike">
                <a:solidFill>
                  <a:srgbClr val="775f55"/>
                </a:solidFill>
                <a:latin typeface="AJJWSF+DejaVu Sans"/>
                <a:ea typeface="DejaVu Sans"/>
              </a:rPr>
              <a:t>Loading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007" name="CustomShape 3"/>
          <p:cNvSpPr/>
          <p:nvPr/>
        </p:nvSpPr>
        <p:spPr>
          <a:xfrm>
            <a:off x="1022400" y="1781640"/>
            <a:ext cx="759384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The performance can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be optimized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by deferring the fetching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of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such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data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08" name="CustomShape 4"/>
          <p:cNvSpPr/>
          <p:nvPr/>
        </p:nvSpPr>
        <p:spPr>
          <a:xfrm>
            <a:off x="703440" y="1831680"/>
            <a:ext cx="259920" cy="11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73"/>
              </a:lnSpc>
            </a:pPr>
            <a:r>
              <a:rPr b="0" lang="en-IN" sz="9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950" spc="-1" strike="noStrike">
              <a:latin typeface="Arial"/>
            </a:endParaRPr>
          </a:p>
        </p:txBody>
      </p:sp>
      <p:sp>
        <p:nvSpPr>
          <p:cNvPr id="1009" name="CustomShape 5"/>
          <p:cNvSpPr/>
          <p:nvPr/>
        </p:nvSpPr>
        <p:spPr>
          <a:xfrm>
            <a:off x="1022400" y="2144520"/>
            <a:ext cx="744408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until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they 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are</a:t>
            </a:r>
            <a:r>
              <a:rPr b="0" lang="en-IN" sz="16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actually needed.</a:t>
            </a:r>
            <a:r>
              <a:rPr b="0" lang="hi-IN" sz="1600" spc="-1" strike="noStrike">
                <a:solidFill>
                  <a:srgbClr val="000000"/>
                </a:solidFill>
                <a:latin typeface="AJJWSF+DejaVu Sans"/>
                <a:cs typeface="AJJWSF+DejaVu Sans"/>
              </a:rPr>
              <a:t>ꢀ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This design pattern is called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lazy loading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10" name="CustomShape 6"/>
          <p:cNvSpPr/>
          <p:nvPr/>
        </p:nvSpPr>
        <p:spPr>
          <a:xfrm>
            <a:off x="1022400" y="2598120"/>
            <a:ext cx="698004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26" strike="noStrike">
                <a:solidFill>
                  <a:srgbClr val="000000"/>
                </a:solidFill>
                <a:latin typeface="AJJWSF+DejaVu Sans"/>
                <a:ea typeface="DejaVu Sans"/>
              </a:rPr>
              <a:t>At</a:t>
            </a:r>
            <a:r>
              <a:rPr b="0" lang="en-IN" sz="160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relationship level, lazy loading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can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be 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of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great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help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in</a:t>
            </a:r>
            <a:r>
              <a:rPr b="0" lang="en-IN" sz="16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enhancing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11" name="CustomShape 7"/>
          <p:cNvSpPr/>
          <p:nvPr/>
        </p:nvSpPr>
        <p:spPr>
          <a:xfrm>
            <a:off x="703440" y="2649600"/>
            <a:ext cx="259920" cy="11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73"/>
              </a:lnSpc>
            </a:pPr>
            <a:r>
              <a:rPr b="0" lang="en-IN" sz="9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950" spc="-1" strike="noStrike">
              <a:latin typeface="Arial"/>
            </a:endParaRPr>
          </a:p>
        </p:txBody>
      </p:sp>
      <p:sp>
        <p:nvSpPr>
          <p:cNvPr id="1012" name="CustomShape 8"/>
          <p:cNvSpPr/>
          <p:nvPr/>
        </p:nvSpPr>
        <p:spPr>
          <a:xfrm>
            <a:off x="1022400" y="2962080"/>
            <a:ext cx="716040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performance because it can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reduce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the amount 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of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SQL get 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executed.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13" name="CustomShape 9"/>
          <p:cNvSpPr/>
          <p:nvPr/>
        </p:nvSpPr>
        <p:spPr>
          <a:xfrm>
            <a:off x="1022400" y="3295440"/>
            <a:ext cx="749556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the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fetch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mode can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be speciﬁed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on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any 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of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the four relationship mapping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14" name="CustomShape 10"/>
          <p:cNvSpPr/>
          <p:nvPr/>
        </p:nvSpPr>
        <p:spPr>
          <a:xfrm>
            <a:off x="703440" y="3345840"/>
            <a:ext cx="259920" cy="11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73"/>
              </a:lnSpc>
            </a:pPr>
            <a:r>
              <a:rPr b="0" lang="en-IN" sz="9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950" spc="-1" strike="noStrike">
              <a:latin typeface="Arial"/>
            </a:endParaRPr>
          </a:p>
        </p:txBody>
      </p:sp>
      <p:sp>
        <p:nvSpPr>
          <p:cNvPr id="1015" name="CustomShape 11"/>
          <p:cNvSpPr/>
          <p:nvPr/>
        </p:nvSpPr>
        <p:spPr>
          <a:xfrm>
            <a:off x="1022400" y="3537720"/>
            <a:ext cx="71064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types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16" name="CustomShape 12"/>
          <p:cNvSpPr/>
          <p:nvPr/>
        </p:nvSpPr>
        <p:spPr>
          <a:xfrm>
            <a:off x="1022400" y="3868920"/>
            <a:ext cx="750096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hi-IN" sz="1600" spc="-1" strike="noStrike">
                <a:solidFill>
                  <a:srgbClr val="000000"/>
                </a:solidFill>
                <a:latin typeface="AJJWSF+DejaVu Sans"/>
                <a:cs typeface="AJJWSF+DejaVu Sans"/>
              </a:rPr>
              <a:t>ꢀ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The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parkingSpace attributers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may not be loaded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each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time employee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is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17" name="CustomShape 13"/>
          <p:cNvSpPr/>
          <p:nvPr/>
        </p:nvSpPr>
        <p:spPr>
          <a:xfrm>
            <a:off x="703440" y="3921120"/>
            <a:ext cx="259920" cy="11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73"/>
              </a:lnSpc>
            </a:pPr>
            <a:r>
              <a:rPr b="0" lang="en-IN" sz="9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9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9" name="CustomShape 2"/>
          <p:cNvSpPr/>
          <p:nvPr/>
        </p:nvSpPr>
        <p:spPr>
          <a:xfrm>
            <a:off x="702360" y="509400"/>
            <a:ext cx="7779960" cy="47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736"/>
              </a:lnSpc>
            </a:pPr>
            <a:r>
              <a:rPr b="0" lang="en-IN" sz="3200" spc="4" strike="noStrike">
                <a:solidFill>
                  <a:srgbClr val="775f55"/>
                </a:solidFill>
                <a:latin typeface="AJJWSF+DejaVu Sans"/>
                <a:ea typeface="DejaVu Sans"/>
              </a:rPr>
              <a:t>When</a:t>
            </a:r>
            <a:r>
              <a:rPr b="0" lang="en-IN" sz="32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 the fetch</a:t>
            </a:r>
            <a:r>
              <a:rPr b="0" lang="en-IN" sz="3200" spc="7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32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mode </a:t>
            </a:r>
            <a:r>
              <a:rPr b="0" lang="en-IN" sz="3200" spc="-12" strike="noStrike">
                <a:solidFill>
                  <a:srgbClr val="775f55"/>
                </a:solidFill>
                <a:latin typeface="AJJWSF+DejaVu Sans"/>
                <a:ea typeface="DejaVu Sans"/>
              </a:rPr>
              <a:t>is</a:t>
            </a:r>
            <a:r>
              <a:rPr b="0" lang="en-IN" sz="3200" spc="9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32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not speciﬁed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020" name="CustomShape 3"/>
          <p:cNvSpPr/>
          <p:nvPr/>
        </p:nvSpPr>
        <p:spPr>
          <a:xfrm>
            <a:off x="906840" y="1662840"/>
            <a:ext cx="7678080" cy="27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154"/>
              </a:lnSpc>
            </a:pPr>
            <a:r>
              <a:rPr b="0" lang="en-IN" sz="18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On</a:t>
            </a:r>
            <a:r>
              <a:rPr b="0" lang="en-IN" sz="18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 single</a:t>
            </a:r>
            <a:r>
              <a:rPr b="0" lang="en-IN" sz="18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valued relationship the related object is guaranteed</a:t>
            </a:r>
            <a:endParaRPr b="0" lang="en-IN" sz="1850" spc="-1" strike="noStrike">
              <a:latin typeface="Arial"/>
            </a:endParaRPr>
          </a:p>
        </p:txBody>
      </p:sp>
      <p:sp>
        <p:nvSpPr>
          <p:cNvPr id="1021" name="CustomShape 4"/>
          <p:cNvSpPr/>
          <p:nvPr/>
        </p:nvSpPr>
        <p:spPr>
          <a:xfrm>
            <a:off x="702360" y="1722960"/>
            <a:ext cx="275760" cy="12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998"/>
              </a:lnSpc>
            </a:pPr>
            <a:r>
              <a:rPr b="0" lang="en-IN" sz="11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1022" name="CustomShape 5"/>
          <p:cNvSpPr/>
          <p:nvPr/>
        </p:nvSpPr>
        <p:spPr>
          <a:xfrm>
            <a:off x="906840" y="1945800"/>
            <a:ext cx="7897320" cy="55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154"/>
              </a:lnSpc>
            </a:pPr>
            <a:r>
              <a:rPr b="0" lang="en-IN" sz="18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to be loaded eagerly and Collection-valued relationship default to</a:t>
            </a:r>
            <a:endParaRPr b="0" lang="en-IN" sz="1850" spc="-1" strike="noStrike">
              <a:latin typeface="Arial"/>
            </a:endParaRPr>
          </a:p>
          <a:p>
            <a:pPr>
              <a:lnSpc>
                <a:spcPts val="2154"/>
              </a:lnSpc>
              <a:spcBef>
                <a:spcPts val="26"/>
              </a:spcBef>
            </a:pPr>
            <a:r>
              <a:rPr b="0" lang="en-IN" sz="18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be lazily loaded</a:t>
            </a:r>
            <a:endParaRPr b="0" lang="en-IN" sz="1850" spc="-1" strike="noStrike">
              <a:latin typeface="Arial"/>
            </a:endParaRPr>
          </a:p>
        </p:txBody>
      </p:sp>
      <p:sp>
        <p:nvSpPr>
          <p:cNvPr id="1023" name="CustomShape 6"/>
          <p:cNvSpPr/>
          <p:nvPr/>
        </p:nvSpPr>
        <p:spPr>
          <a:xfrm>
            <a:off x="906840" y="2568240"/>
            <a:ext cx="7691040" cy="27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154"/>
              </a:lnSpc>
            </a:pPr>
            <a:r>
              <a:rPr b="0" lang="hi-IN" sz="1850" spc="-1" strike="noStrike">
                <a:solidFill>
                  <a:srgbClr val="000000"/>
                </a:solidFill>
                <a:latin typeface="AJJWSF+DejaVu Sans"/>
                <a:cs typeface="AJJWSF+DejaVu Sans"/>
              </a:rPr>
              <a:t>ꢀ</a:t>
            </a:r>
            <a:r>
              <a:rPr b="0" lang="en-IN" sz="18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In case of bi-directional relationship the</a:t>
            </a:r>
            <a:r>
              <a:rPr b="0" lang="en-IN" sz="18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mode might be</a:t>
            </a:r>
            <a:r>
              <a:rPr b="0" lang="en-IN" sz="18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lazy on</a:t>
            </a:r>
            <a:endParaRPr b="0" lang="en-IN" sz="1850" spc="-1" strike="noStrike">
              <a:latin typeface="Arial"/>
            </a:endParaRPr>
          </a:p>
        </p:txBody>
      </p:sp>
      <p:sp>
        <p:nvSpPr>
          <p:cNvPr id="1024" name="CustomShape 7"/>
          <p:cNvSpPr/>
          <p:nvPr/>
        </p:nvSpPr>
        <p:spPr>
          <a:xfrm>
            <a:off x="702360" y="2628720"/>
            <a:ext cx="275760" cy="12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998"/>
              </a:lnSpc>
            </a:pPr>
            <a:r>
              <a:rPr b="0" lang="en-IN" sz="11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1025" name="CustomShape 8"/>
          <p:cNvSpPr/>
          <p:nvPr/>
        </p:nvSpPr>
        <p:spPr>
          <a:xfrm>
            <a:off x="906840" y="2851560"/>
            <a:ext cx="3900240" cy="27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154"/>
              </a:lnSpc>
            </a:pPr>
            <a:r>
              <a:rPr b="0" lang="en-IN" sz="18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one side but eager on the</a:t>
            </a:r>
            <a:r>
              <a:rPr b="0" lang="en-IN" sz="18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other</a:t>
            </a:r>
            <a:endParaRPr b="0" lang="en-IN" sz="1850" spc="-1" strike="noStrike">
              <a:latin typeface="Arial"/>
            </a:endParaRPr>
          </a:p>
        </p:txBody>
      </p:sp>
      <p:sp>
        <p:nvSpPr>
          <p:cNvPr id="1026" name="CustomShape 9"/>
          <p:cNvSpPr/>
          <p:nvPr/>
        </p:nvSpPr>
        <p:spPr>
          <a:xfrm>
            <a:off x="906840" y="3191760"/>
            <a:ext cx="7194240" cy="27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154"/>
              </a:lnSpc>
            </a:pPr>
            <a:r>
              <a:rPr b="0" lang="en-IN" sz="18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Quite common situation,</a:t>
            </a:r>
            <a:r>
              <a:rPr b="0" lang="en-IN" sz="18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relationship</a:t>
            </a:r>
            <a:r>
              <a:rPr b="0" lang="en-IN" sz="1850" spc="576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5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are</a:t>
            </a:r>
            <a:r>
              <a:rPr b="0" lang="en-IN" sz="1850" spc="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often</a:t>
            </a:r>
            <a:r>
              <a:rPr b="0" lang="en-IN" sz="18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accessed in</a:t>
            </a:r>
            <a:endParaRPr b="0" lang="en-IN" sz="1850" spc="-1" strike="noStrike">
              <a:latin typeface="Arial"/>
            </a:endParaRPr>
          </a:p>
        </p:txBody>
      </p:sp>
      <p:sp>
        <p:nvSpPr>
          <p:cNvPr id="1027" name="CustomShape 10"/>
          <p:cNvSpPr/>
          <p:nvPr/>
        </p:nvSpPr>
        <p:spPr>
          <a:xfrm>
            <a:off x="702360" y="3252240"/>
            <a:ext cx="275760" cy="12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998"/>
              </a:lnSpc>
            </a:pPr>
            <a:r>
              <a:rPr b="0" lang="en-IN" sz="11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1028" name="CustomShape 11"/>
          <p:cNvSpPr/>
          <p:nvPr/>
        </p:nvSpPr>
        <p:spPr>
          <a:xfrm>
            <a:off x="906840" y="3473640"/>
            <a:ext cx="7672680" cy="55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154"/>
              </a:lnSpc>
            </a:pPr>
            <a:r>
              <a:rPr b="0" lang="en-IN" sz="18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diﬀerent way depending on the direction from</a:t>
            </a:r>
            <a:r>
              <a:rPr b="0" lang="en-IN" sz="1850" spc="18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which navigation</a:t>
            </a:r>
            <a:endParaRPr b="0" lang="en-IN" sz="1850" spc="-1" strike="noStrike">
              <a:latin typeface="Arial"/>
            </a:endParaRPr>
          </a:p>
          <a:p>
            <a:pPr>
              <a:lnSpc>
                <a:spcPts val="2154"/>
              </a:lnSpc>
              <a:spcBef>
                <a:spcPts val="26"/>
              </a:spcBef>
            </a:pPr>
            <a:r>
              <a:rPr b="0" lang="en-IN" sz="18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occurs.</a:t>
            </a:r>
            <a:endParaRPr b="0" lang="en-IN" sz="1850" spc="-1" strike="noStrike">
              <a:latin typeface="Arial"/>
            </a:endParaRPr>
          </a:p>
        </p:txBody>
      </p:sp>
      <p:sp>
        <p:nvSpPr>
          <p:cNvPr id="1029" name="CustomShape 12"/>
          <p:cNvSpPr/>
          <p:nvPr/>
        </p:nvSpPr>
        <p:spPr>
          <a:xfrm>
            <a:off x="1112400" y="4082760"/>
            <a:ext cx="7705080" cy="24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933"/>
              </a:lnSpc>
            </a:pPr>
            <a:r>
              <a:rPr b="0" lang="hi-IN" sz="1650" spc="-1" strike="noStrike">
                <a:solidFill>
                  <a:srgbClr val="000000"/>
                </a:solidFill>
                <a:latin typeface="AJJWSF+DejaVu Sans"/>
                <a:cs typeface="AJJWSF+DejaVu Sans"/>
              </a:rPr>
              <a:t>ꢀ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The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directive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to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lazily fetch an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attribute 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is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meant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only 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to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be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hint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to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the</a:t>
            </a:r>
            <a:endParaRPr b="0" lang="en-IN" sz="1650" spc="-1" strike="noStrike">
              <a:latin typeface="Arial"/>
            </a:endParaRPr>
          </a:p>
        </p:txBody>
      </p:sp>
      <p:sp>
        <p:nvSpPr>
          <p:cNvPr id="1030" name="CustomShape 13"/>
          <p:cNvSpPr/>
          <p:nvPr/>
        </p:nvSpPr>
        <p:spPr>
          <a:xfrm>
            <a:off x="937440" y="4128840"/>
            <a:ext cx="210960" cy="13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035"/>
              </a:lnSpc>
            </a:pPr>
            <a:r>
              <a:rPr b="0" lang="en-IN" sz="115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</a:t>
            </a:r>
            <a:endParaRPr b="0" lang="en-IN" sz="1150" spc="-1" strike="noStrike">
              <a:latin typeface="Arial"/>
            </a:endParaRPr>
          </a:p>
        </p:txBody>
      </p:sp>
      <p:sp>
        <p:nvSpPr>
          <p:cNvPr id="1031" name="CustomShape 14"/>
          <p:cNvSpPr/>
          <p:nvPr/>
        </p:nvSpPr>
        <p:spPr>
          <a:xfrm>
            <a:off x="1112400" y="4336920"/>
            <a:ext cx="2327040" cy="24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933"/>
              </a:lnSpc>
            </a:pP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persistence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provider</a:t>
            </a:r>
            <a:endParaRPr b="0" lang="en-IN" sz="1650" spc="-1" strike="noStrike">
              <a:latin typeface="Arial"/>
            </a:endParaRPr>
          </a:p>
        </p:txBody>
      </p:sp>
      <p:sp>
        <p:nvSpPr>
          <p:cNvPr id="1032" name="CustomShape 15"/>
          <p:cNvSpPr/>
          <p:nvPr/>
        </p:nvSpPr>
        <p:spPr>
          <a:xfrm>
            <a:off x="1112400" y="4635360"/>
            <a:ext cx="7645680" cy="24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933"/>
              </a:lnSpc>
            </a:pP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The provider 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is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not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required</a:t>
            </a:r>
            <a:r>
              <a:rPr b="0" lang="en-IN" sz="16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to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respect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the request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as 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the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behaviour of</a:t>
            </a:r>
            <a:endParaRPr b="0" lang="en-IN" sz="1650" spc="-1" strike="noStrike">
              <a:latin typeface="Arial"/>
            </a:endParaRPr>
          </a:p>
        </p:txBody>
      </p:sp>
      <p:sp>
        <p:nvSpPr>
          <p:cNvPr id="1033" name="CustomShape 16"/>
          <p:cNvSpPr/>
          <p:nvPr/>
        </p:nvSpPr>
        <p:spPr>
          <a:xfrm>
            <a:off x="937440" y="4680000"/>
            <a:ext cx="210960" cy="13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035"/>
              </a:lnSpc>
            </a:pPr>
            <a:r>
              <a:rPr b="0" lang="en-IN" sz="115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</a:t>
            </a:r>
            <a:endParaRPr b="0" lang="en-IN" sz="1150" spc="-1" strike="noStrike">
              <a:latin typeface="Arial"/>
            </a:endParaRPr>
          </a:p>
        </p:txBody>
      </p:sp>
      <p:sp>
        <p:nvSpPr>
          <p:cNvPr id="1034" name="CustomShape 17"/>
          <p:cNvSpPr/>
          <p:nvPr/>
        </p:nvSpPr>
        <p:spPr>
          <a:xfrm>
            <a:off x="1112400" y="4889160"/>
            <a:ext cx="7441560" cy="4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933"/>
              </a:lnSpc>
            </a:pP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the 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entity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will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not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be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compromised 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if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the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provider 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decides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to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eagerly</a:t>
            </a:r>
            <a:endParaRPr b="0" lang="en-IN" sz="1650" spc="-1" strike="noStrike">
              <a:latin typeface="Arial"/>
            </a:endParaRPr>
          </a:p>
          <a:p>
            <a:pPr>
              <a:lnSpc>
                <a:spcPts val="1933"/>
              </a:lnSpc>
              <a:spcBef>
                <a:spcPts val="68"/>
              </a:spcBef>
            </a:pP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load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data.</a:t>
            </a:r>
            <a:endParaRPr b="0" lang="en-IN" sz="1650" spc="-1" strike="noStrike">
              <a:latin typeface="Arial"/>
            </a:endParaRPr>
          </a:p>
        </p:txBody>
      </p:sp>
      <p:sp>
        <p:nvSpPr>
          <p:cNvPr id="1035" name="CustomShape 18"/>
          <p:cNvSpPr/>
          <p:nvPr/>
        </p:nvSpPr>
        <p:spPr>
          <a:xfrm>
            <a:off x="1112400" y="5441760"/>
            <a:ext cx="7146360" cy="24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933"/>
              </a:lnSpc>
            </a:pPr>
            <a:r>
              <a:rPr b="0" lang="hi-IN" sz="1650" spc="-1" strike="noStrike">
                <a:solidFill>
                  <a:srgbClr val="000000"/>
                </a:solidFill>
                <a:latin typeface="AJJWSF+DejaVu Sans"/>
                <a:cs typeface="AJJWSF+DejaVu Sans"/>
              </a:rPr>
              <a:t>ꢀ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The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converse 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is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not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true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because specifying 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that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an 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attributes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be</a:t>
            </a:r>
            <a:endParaRPr b="0" lang="en-IN" sz="1650" spc="-1" strike="noStrike">
              <a:latin typeface="Arial"/>
            </a:endParaRPr>
          </a:p>
        </p:txBody>
      </p:sp>
      <p:sp>
        <p:nvSpPr>
          <p:cNvPr id="1036" name="CustomShape 19"/>
          <p:cNvSpPr/>
          <p:nvPr/>
        </p:nvSpPr>
        <p:spPr>
          <a:xfrm>
            <a:off x="937440" y="5486400"/>
            <a:ext cx="210960" cy="13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035"/>
              </a:lnSpc>
            </a:pPr>
            <a:r>
              <a:rPr b="0" lang="en-IN" sz="115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</a:t>
            </a:r>
            <a:endParaRPr b="0" lang="en-IN" sz="1150" spc="-1" strike="noStrike">
              <a:latin typeface="Arial"/>
            </a:endParaRPr>
          </a:p>
        </p:txBody>
      </p:sp>
      <p:sp>
        <p:nvSpPr>
          <p:cNvPr id="1037" name="CustomShape 20"/>
          <p:cNvSpPr/>
          <p:nvPr/>
        </p:nvSpPr>
        <p:spPr>
          <a:xfrm>
            <a:off x="1112400" y="5695560"/>
            <a:ext cx="7472880" cy="24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933"/>
              </a:lnSpc>
            </a:pP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eagerly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fetched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might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be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critical 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to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access the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entity</a:t>
            </a:r>
            <a:r>
              <a:rPr b="0" lang="en-IN" sz="16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once </a:t>
            </a:r>
            <a:r>
              <a:rPr b="0" lang="en-IN" sz="16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detached.</a:t>
            </a:r>
            <a:endParaRPr b="0" lang="en-IN" sz="16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9" name="CustomShape 2"/>
          <p:cNvSpPr/>
          <p:nvPr/>
        </p:nvSpPr>
        <p:spPr>
          <a:xfrm>
            <a:off x="702360" y="428760"/>
            <a:ext cx="619560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Cascading operations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040" name="CustomShape 3"/>
          <p:cNvSpPr/>
          <p:nvPr/>
        </p:nvSpPr>
        <p:spPr>
          <a:xfrm>
            <a:off x="1022400" y="1659240"/>
            <a:ext cx="742104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Hibernate/JPA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provides a mechanism to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deﬁne when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operations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such as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41" name="CustomShape 4"/>
          <p:cNvSpPr/>
          <p:nvPr/>
        </p:nvSpPr>
        <p:spPr>
          <a:xfrm>
            <a:off x="703440" y="1710000"/>
            <a:ext cx="259920" cy="11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73"/>
              </a:lnSpc>
            </a:pPr>
            <a:r>
              <a:rPr b="0" lang="en-IN" sz="9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950" spc="-1" strike="noStrike">
              <a:latin typeface="Arial"/>
            </a:endParaRPr>
          </a:p>
        </p:txBody>
      </p:sp>
      <p:sp>
        <p:nvSpPr>
          <p:cNvPr id="1042" name="CustomShape 5"/>
          <p:cNvSpPr/>
          <p:nvPr/>
        </p:nvSpPr>
        <p:spPr>
          <a:xfrm>
            <a:off x="1022400" y="1902240"/>
            <a:ext cx="727776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save()/persist() should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be automatically cascaded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across relationships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43" name="CustomShape 6"/>
          <p:cNvSpPr/>
          <p:nvPr/>
        </p:nvSpPr>
        <p:spPr>
          <a:xfrm>
            <a:off x="1022400" y="2234520"/>
            <a:ext cx="716112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03" strike="noStrike">
                <a:solidFill>
                  <a:srgbClr val="000000"/>
                </a:solidFill>
                <a:latin typeface="AJJWSF+DejaVu Sans"/>
                <a:ea typeface="DejaVu Sans"/>
              </a:rPr>
              <a:t>Yo</a:t>
            </a:r>
            <a:r>
              <a:rPr b="0" lang="en-IN" sz="1600" spc="-520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u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need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to</a:t>
            </a:r>
            <a:r>
              <a:rPr b="0" lang="en-IN" sz="160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be 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sure</a:t>
            </a:r>
            <a:r>
              <a:rPr b="0" lang="en-IN" sz="16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that 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Address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instance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bas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been set 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on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Employee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44" name="CustomShape 7"/>
          <p:cNvSpPr/>
          <p:nvPr/>
        </p:nvSpPr>
        <p:spPr>
          <a:xfrm>
            <a:off x="703440" y="2285280"/>
            <a:ext cx="259920" cy="11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73"/>
              </a:lnSpc>
            </a:pPr>
            <a:r>
              <a:rPr b="0" lang="en-IN" sz="9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950" spc="-1" strike="noStrike">
              <a:latin typeface="Arial"/>
            </a:endParaRPr>
          </a:p>
        </p:txBody>
      </p:sp>
      <p:sp>
        <p:nvSpPr>
          <p:cNvPr id="1045" name="CustomShape 8"/>
          <p:cNvSpPr/>
          <p:nvPr/>
        </p:nvSpPr>
        <p:spPr>
          <a:xfrm>
            <a:off x="1022400" y="2477520"/>
            <a:ext cx="412560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instance before invoking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persist() 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on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it.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46" name="CustomShape 9"/>
          <p:cNvSpPr/>
          <p:nvPr/>
        </p:nvSpPr>
        <p:spPr>
          <a:xfrm>
            <a:off x="1022400" y="2809080"/>
            <a:ext cx="743292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hi-IN" sz="1600" spc="-1" strike="noStrike">
                <a:solidFill>
                  <a:srgbClr val="000000"/>
                </a:solidFill>
                <a:latin typeface="AJJWSF+DejaVu Sans"/>
                <a:cs typeface="AJJWSF+DejaVu Sans"/>
              </a:rPr>
              <a:t>ꢀ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The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cascade attribute accepts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several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possible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values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coming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from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the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47" name="CustomShape 10"/>
          <p:cNvSpPr/>
          <p:nvPr/>
        </p:nvSpPr>
        <p:spPr>
          <a:xfrm>
            <a:off x="703440" y="2860560"/>
            <a:ext cx="259920" cy="11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73"/>
              </a:lnSpc>
            </a:pPr>
            <a:r>
              <a:rPr b="0" lang="en-IN" sz="9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950" spc="-1" strike="noStrike">
              <a:latin typeface="Arial"/>
            </a:endParaRPr>
          </a:p>
        </p:txBody>
      </p:sp>
      <p:sp>
        <p:nvSpPr>
          <p:cNvPr id="1048" name="CustomShape 11"/>
          <p:cNvSpPr/>
          <p:nvPr/>
        </p:nvSpPr>
        <p:spPr>
          <a:xfrm>
            <a:off x="1022400" y="3052440"/>
            <a:ext cx="297792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cascade </a:t>
            </a:r>
            <a:r>
              <a:rPr b="0" lang="en-IN" sz="1600" spc="-66" strike="noStrike">
                <a:solidFill>
                  <a:srgbClr val="000000"/>
                </a:solidFill>
                <a:latin typeface="AJJWSF+DejaVu Sans"/>
                <a:ea typeface="DejaVu Sans"/>
              </a:rPr>
              <a:t>Type</a:t>
            </a:r>
            <a:r>
              <a:rPr b="0" lang="en-IN" sz="1600" spc="5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enumerations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49" name="CustomShape 12"/>
          <p:cNvSpPr/>
          <p:nvPr/>
        </p:nvSpPr>
        <p:spPr>
          <a:xfrm>
            <a:off x="1342440" y="3365280"/>
            <a:ext cx="577656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1" lang="en-IN" sz="1600" spc="-35" strike="noStrike">
                <a:solidFill>
                  <a:srgbClr val="000000"/>
                </a:solidFill>
                <a:latin typeface="DLHAQU+DejaVu Sans Bold"/>
                <a:ea typeface="DejaVu Sans"/>
              </a:rPr>
              <a:t>PERSIST,</a:t>
            </a:r>
            <a:r>
              <a:rPr b="1" lang="en-IN" sz="1600" spc="18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REFRESH, </a:t>
            </a:r>
            <a:r>
              <a:rPr b="1" lang="en-IN" sz="1600" spc="-15" strike="noStrike">
                <a:solidFill>
                  <a:srgbClr val="000000"/>
                </a:solidFill>
                <a:latin typeface="DLHAQU+DejaVu Sans Bold"/>
                <a:ea typeface="DejaVu Sans"/>
              </a:rPr>
              <a:t>REMOVE,</a:t>
            </a:r>
            <a:r>
              <a:rPr b="1" lang="en-IN" sz="1600" spc="7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MERGE and</a:t>
            </a:r>
            <a:r>
              <a:rPr b="1" lang="en-IN" sz="1600" spc="-12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26" strike="noStrike">
                <a:solidFill>
                  <a:srgbClr val="000000"/>
                </a:solidFill>
                <a:latin typeface="DLHAQU+DejaVu Sans Bold"/>
                <a:ea typeface="DejaVu Sans"/>
              </a:rPr>
              <a:t>DETACH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50" name="CustomShape 13"/>
          <p:cNvSpPr/>
          <p:nvPr/>
        </p:nvSpPr>
        <p:spPr>
          <a:xfrm>
            <a:off x="1069200" y="3406680"/>
            <a:ext cx="209880" cy="12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018"/>
              </a:lnSpc>
            </a:pPr>
            <a:r>
              <a:rPr b="0" lang="en-IN" sz="11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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1051" name="CustomShape 14"/>
          <p:cNvSpPr/>
          <p:nvPr/>
        </p:nvSpPr>
        <p:spPr>
          <a:xfrm>
            <a:off x="1022400" y="3696480"/>
            <a:ext cx="710028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The constant ALL is</a:t>
            </a:r>
            <a:r>
              <a:rPr b="0" lang="en-IN" sz="16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 shorthand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for declaring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that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all ﬁve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operations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52" name="CustomShape 15"/>
          <p:cNvSpPr/>
          <p:nvPr/>
        </p:nvSpPr>
        <p:spPr>
          <a:xfrm>
            <a:off x="703440" y="3748320"/>
            <a:ext cx="259920" cy="11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73"/>
              </a:lnSpc>
            </a:pPr>
            <a:r>
              <a:rPr b="0" lang="en-IN" sz="9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950" spc="-1" strike="noStrike">
              <a:latin typeface="Arial"/>
            </a:endParaRPr>
          </a:p>
        </p:txBody>
      </p:sp>
      <p:sp>
        <p:nvSpPr>
          <p:cNvPr id="1053" name="CustomShape 16"/>
          <p:cNvSpPr/>
          <p:nvPr/>
        </p:nvSpPr>
        <p:spPr>
          <a:xfrm>
            <a:off x="1022400" y="3940560"/>
            <a:ext cx="222192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should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be cascaded.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54" name="CustomShape 17"/>
          <p:cNvSpPr/>
          <p:nvPr/>
        </p:nvSpPr>
        <p:spPr>
          <a:xfrm>
            <a:off x="1022400" y="4272120"/>
            <a:ext cx="571356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hi-IN" sz="1600" spc="-1" strike="noStrike">
                <a:solidFill>
                  <a:srgbClr val="000000"/>
                </a:solidFill>
                <a:latin typeface="AJJWSF+DejaVu Sans"/>
                <a:cs typeface="AJJWSF+DejaVu Sans"/>
              </a:rPr>
              <a:t>ꢀ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As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for relationship, cascade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settings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are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unidirectional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55" name="CustomShape 18"/>
          <p:cNvSpPr/>
          <p:nvPr/>
        </p:nvSpPr>
        <p:spPr>
          <a:xfrm>
            <a:off x="703440" y="4322160"/>
            <a:ext cx="259920" cy="11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73"/>
              </a:lnSpc>
            </a:pPr>
            <a:r>
              <a:rPr b="0" lang="en-IN" sz="9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950" spc="-1" strike="noStrike">
              <a:latin typeface="Arial"/>
            </a:endParaRPr>
          </a:p>
        </p:txBody>
      </p:sp>
      <p:sp>
        <p:nvSpPr>
          <p:cNvPr id="1056" name="CustomShape 19"/>
          <p:cNvSpPr/>
          <p:nvPr/>
        </p:nvSpPr>
        <p:spPr>
          <a:xfrm>
            <a:off x="1022400" y="4602960"/>
            <a:ext cx="720108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They must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be explicitly set 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on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both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sides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of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a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relationship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if</a:t>
            </a:r>
            <a:r>
              <a:rPr b="0" lang="en-IN" sz="16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the same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57" name="CustomShape 20"/>
          <p:cNvSpPr/>
          <p:nvPr/>
        </p:nvSpPr>
        <p:spPr>
          <a:xfrm>
            <a:off x="703440" y="4655160"/>
            <a:ext cx="259920" cy="11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73"/>
              </a:lnSpc>
            </a:pPr>
            <a:r>
              <a:rPr b="0" lang="en-IN" sz="9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950" spc="-1" strike="noStrike">
              <a:latin typeface="Arial"/>
            </a:endParaRPr>
          </a:p>
        </p:txBody>
      </p:sp>
      <p:sp>
        <p:nvSpPr>
          <p:cNvPr id="1058" name="CustomShape 21"/>
          <p:cNvSpPr/>
          <p:nvPr/>
        </p:nvSpPr>
        <p:spPr>
          <a:xfrm>
            <a:off x="1022400" y="4847040"/>
            <a:ext cx="195012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behaviours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is inte</a:t>
            </a:r>
            <a:endParaRPr b="0" lang="en-IN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0" name="CustomShape 2"/>
          <p:cNvSpPr/>
          <p:nvPr/>
        </p:nvSpPr>
        <p:spPr>
          <a:xfrm>
            <a:off x="702360" y="428760"/>
            <a:ext cx="704124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1" strike="noStrike">
                <a:solidFill>
                  <a:srgbClr val="775f55"/>
                </a:solidFill>
                <a:latin typeface="DejaVu Sans"/>
                <a:ea typeface="DejaVu Sans"/>
              </a:rPr>
              <a:t>Collection of Basic </a:t>
            </a:r>
            <a:r>
              <a:rPr b="0" lang="en-IN" sz="4400" spc="-140" strike="noStrike">
                <a:solidFill>
                  <a:srgbClr val="775f55"/>
                </a:solidFill>
                <a:latin typeface="DejaVu Sans"/>
                <a:ea typeface="DejaVu Sans"/>
              </a:rPr>
              <a:t>Types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061" name="CustomShape 3"/>
          <p:cNvSpPr/>
          <p:nvPr/>
        </p:nvSpPr>
        <p:spPr>
          <a:xfrm>
            <a:off x="1022400" y="1665360"/>
            <a:ext cx="7566120" cy="29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327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@ElementCollection annotation is used to indicate</a:t>
            </a:r>
            <a:r>
              <a:rPr b="0" lang="en-IN" sz="2000" spc="4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that an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062" name="CustomShape 4"/>
          <p:cNvSpPr/>
          <p:nvPr/>
        </p:nvSpPr>
        <p:spPr>
          <a:xfrm>
            <a:off x="703440" y="1704240"/>
            <a:ext cx="286920" cy="18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474"/>
              </a:lnSpc>
            </a:pPr>
            <a:r>
              <a:rPr b="0" lang="en-IN" sz="1200" spc="-1" strike="noStrike">
                <a:solidFill>
                  <a:srgbClr val="dd8047"/>
                </a:solidFill>
                <a:latin typeface="IIEBGE+OpenSymbol"/>
                <a:ea typeface="DejaVu Sans"/>
              </a:rPr>
              <a:t>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063" name="CustomShape 5"/>
          <p:cNvSpPr/>
          <p:nvPr/>
        </p:nvSpPr>
        <p:spPr>
          <a:xfrm>
            <a:off x="1022400" y="1972800"/>
            <a:ext cx="7677000" cy="60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327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attribute of type java.util.Collection contains a collection of</a:t>
            </a:r>
            <a:endParaRPr b="0" lang="en-IN" sz="2000" spc="-1" strike="noStrike">
              <a:latin typeface="Arial"/>
            </a:endParaRPr>
          </a:p>
          <a:p>
            <a:pPr>
              <a:lnSpc>
                <a:spcPts val="2327"/>
              </a:lnSpc>
              <a:spcBef>
                <a:spcPts val="91"/>
              </a:spcBef>
            </a:pPr>
            <a:r>
              <a:rPr b="0" lang="en-IN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instances of</a:t>
            </a:r>
            <a:r>
              <a:rPr b="0" lang="en-IN" sz="2000" spc="4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basic types (i.e., nonentities)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064" name="CustomShape 6"/>
          <p:cNvSpPr/>
          <p:nvPr/>
        </p:nvSpPr>
        <p:spPr>
          <a:xfrm>
            <a:off x="1022400" y="3071160"/>
            <a:ext cx="5120640" cy="29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327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Attribute can be of</a:t>
            </a:r>
            <a:r>
              <a:rPr b="0" lang="en-IN" sz="2000" spc="4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the following types: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065" name="CustomShape 7"/>
          <p:cNvSpPr/>
          <p:nvPr/>
        </p:nvSpPr>
        <p:spPr>
          <a:xfrm>
            <a:off x="703440" y="3111480"/>
            <a:ext cx="286920" cy="18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474"/>
              </a:lnSpc>
            </a:pPr>
            <a:r>
              <a:rPr b="0" lang="en-IN" sz="1200" spc="-1" strike="noStrike">
                <a:solidFill>
                  <a:srgbClr val="dd8047"/>
                </a:solidFill>
                <a:latin typeface="IIEBGE+OpenSymbol"/>
                <a:ea typeface="DejaVu Sans"/>
              </a:rPr>
              <a:t>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066" name="CustomShape 8"/>
          <p:cNvSpPr/>
          <p:nvPr/>
        </p:nvSpPr>
        <p:spPr>
          <a:xfrm>
            <a:off x="1069200" y="3443760"/>
            <a:ext cx="7341480" cy="47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2"/>
              </a:lnSpc>
            </a:pPr>
            <a:r>
              <a:rPr b="0" lang="en-IN" sz="1100" spc="-1" strike="noStrike">
                <a:solidFill>
                  <a:srgbClr val="94b6d2"/>
                </a:solidFill>
                <a:latin typeface="IIEBGE+OpenSymbol"/>
                <a:ea typeface="DejaVu Sans"/>
              </a:rPr>
              <a:t></a:t>
            </a:r>
            <a:r>
              <a:rPr b="0" lang="en-IN" sz="1100" spc="1415" strike="noStrike">
                <a:solidFill>
                  <a:srgbClr val="94b6d2"/>
                </a:solidFill>
                <a:latin typeface="Times New Roman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•</a:t>
            </a:r>
            <a:r>
              <a:rPr b="0" lang="en-IN" sz="1600" spc="-12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java.util.Collection: Generic root interface</a:t>
            </a:r>
            <a:r>
              <a:rPr b="1" lang="en-IN" sz="1600" spc="-12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in the collection</a:t>
            </a:r>
            <a:endParaRPr b="0" lang="en-IN" sz="1600" spc="-1" strike="noStrike">
              <a:latin typeface="Arial"/>
            </a:endParaRPr>
          </a:p>
          <a:p>
            <a:pPr marL="272880">
              <a:lnSpc>
                <a:spcPts val="1862"/>
              </a:lnSpc>
              <a:spcBef>
                <a:spcPts val="17"/>
              </a:spcBef>
            </a:pPr>
            <a:r>
              <a:rPr b="1" lang="en-IN" sz="1600" spc="-18" strike="noStrike">
                <a:solidFill>
                  <a:srgbClr val="000000"/>
                </a:solidFill>
                <a:latin typeface="DejaVu Sans"/>
                <a:ea typeface="DejaVu Sans"/>
              </a:rPr>
              <a:t>hierarchy.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67" name="CustomShape 9"/>
          <p:cNvSpPr/>
          <p:nvPr/>
        </p:nvSpPr>
        <p:spPr>
          <a:xfrm>
            <a:off x="1069200" y="4003560"/>
            <a:ext cx="6759000" cy="47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2"/>
              </a:lnSpc>
            </a:pPr>
            <a:r>
              <a:rPr b="0" lang="en-IN" sz="1100" spc="-1" strike="noStrike">
                <a:solidFill>
                  <a:srgbClr val="94b6d2"/>
                </a:solidFill>
                <a:latin typeface="IIEBGE+OpenSymbol"/>
                <a:ea typeface="DejaVu Sans"/>
              </a:rPr>
              <a:t></a:t>
            </a:r>
            <a:r>
              <a:rPr b="0" lang="en-IN" sz="1100" spc="1415" strike="noStrike">
                <a:solidFill>
                  <a:srgbClr val="94b6d2"/>
                </a:solidFill>
                <a:latin typeface="Times New Roman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•</a:t>
            </a:r>
            <a:r>
              <a:rPr b="0" lang="en-IN" sz="1600" spc="-12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java.util.Set:</a:t>
            </a:r>
            <a:r>
              <a:rPr b="1" lang="en-IN" sz="1600" spc="-18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Collection that</a:t>
            </a:r>
            <a:r>
              <a:rPr b="1" lang="en-IN" sz="1600" spc="-12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prevents the</a:t>
            </a:r>
            <a:r>
              <a:rPr b="1" lang="en-IN" sz="1600" spc="-12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insertion </a:t>
            </a:r>
            <a:r>
              <a:rPr b="1" lang="en-IN" sz="1600" spc="-12" strike="noStrike">
                <a:solidFill>
                  <a:srgbClr val="000000"/>
                </a:solidFill>
                <a:latin typeface="DejaVu Sans"/>
                <a:ea typeface="DejaVu Sans"/>
              </a:rPr>
              <a:t>of</a:t>
            </a:r>
            <a:endParaRPr b="0" lang="en-IN" sz="1600" spc="-1" strike="noStrike">
              <a:latin typeface="Arial"/>
            </a:endParaRPr>
          </a:p>
          <a:p>
            <a:pPr marL="272880">
              <a:lnSpc>
                <a:spcPts val="1862"/>
              </a:lnSpc>
              <a:spcBef>
                <a:spcPts val="6"/>
              </a:spcBef>
            </a:pPr>
            <a:r>
              <a:rPr b="1" lang="en-IN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duplicate elements.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68" name="CustomShape 10"/>
          <p:cNvSpPr/>
          <p:nvPr/>
        </p:nvSpPr>
        <p:spPr>
          <a:xfrm>
            <a:off x="1069200" y="4562280"/>
            <a:ext cx="7493040" cy="47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2"/>
              </a:lnSpc>
            </a:pPr>
            <a:r>
              <a:rPr b="0" lang="en-IN" sz="1100" spc="-1" strike="noStrike">
                <a:solidFill>
                  <a:srgbClr val="94b6d2"/>
                </a:solidFill>
                <a:latin typeface="IIEBGE+OpenSymbol"/>
                <a:ea typeface="DejaVu Sans"/>
              </a:rPr>
              <a:t></a:t>
            </a:r>
            <a:r>
              <a:rPr b="0" lang="en-IN" sz="1100" spc="1415" strike="noStrike">
                <a:solidFill>
                  <a:srgbClr val="94b6d2"/>
                </a:solidFill>
                <a:latin typeface="Times New Roman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•</a:t>
            </a:r>
            <a:r>
              <a:rPr b="0" lang="en-IN" sz="1600" spc="-12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java.util.List: Collection used when the</a:t>
            </a:r>
            <a:r>
              <a:rPr b="1" lang="en-IN" sz="1600" spc="-12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elements need to</a:t>
            </a:r>
            <a:r>
              <a:rPr b="1" lang="en-IN" sz="1600" spc="-12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be</a:t>
            </a:r>
            <a:endParaRPr b="0" lang="en-IN" sz="1600" spc="-1" strike="noStrike">
              <a:latin typeface="Arial"/>
            </a:endParaRPr>
          </a:p>
          <a:p>
            <a:pPr marL="272880">
              <a:lnSpc>
                <a:spcPts val="1862"/>
              </a:lnSpc>
              <a:spcBef>
                <a:spcPts val="17"/>
              </a:spcBef>
            </a:pPr>
            <a:r>
              <a:rPr b="1" lang="en-IN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retrieved</a:t>
            </a:r>
            <a:r>
              <a:rPr b="1" lang="en-IN" sz="1600" spc="-12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in some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69" name="CustomShape 11"/>
          <p:cNvSpPr/>
          <p:nvPr/>
        </p:nvSpPr>
        <p:spPr>
          <a:xfrm>
            <a:off x="1069200" y="5122440"/>
            <a:ext cx="2335680" cy="23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2"/>
              </a:lnSpc>
            </a:pPr>
            <a:r>
              <a:rPr b="0" lang="en-IN" sz="1100" spc="-1" strike="noStrike">
                <a:solidFill>
                  <a:srgbClr val="94b6d2"/>
                </a:solidFill>
                <a:latin typeface="IIEBGE+OpenSymbol"/>
                <a:ea typeface="DejaVu Sans"/>
              </a:rPr>
              <a:t></a:t>
            </a:r>
            <a:r>
              <a:rPr b="0" lang="en-IN" sz="1100" spc="1415" strike="noStrike">
                <a:solidFill>
                  <a:srgbClr val="94b6d2"/>
                </a:solidFill>
                <a:latin typeface="Times New Roman"/>
                <a:ea typeface="DejaVu Sans"/>
              </a:rPr>
              <a:t> </a:t>
            </a:r>
            <a:r>
              <a:rPr b="0" lang="en-IN" sz="1600" spc="-15" strike="noStrike">
                <a:solidFill>
                  <a:srgbClr val="000000"/>
                </a:solidFill>
                <a:latin typeface="DejaVu Sans"/>
                <a:ea typeface="DejaVu Sans"/>
              </a:rPr>
              <a:t>user-deﬁned</a:t>
            </a:r>
            <a:r>
              <a:rPr b="0" lang="en-IN" sz="16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1600" spc="-35" strike="noStrike">
                <a:solidFill>
                  <a:srgbClr val="000000"/>
                </a:solidFill>
                <a:latin typeface="DejaVu Sans"/>
                <a:ea typeface="DejaVu Sans"/>
              </a:rPr>
              <a:t>order.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70" name="CustomShape 12"/>
          <p:cNvSpPr/>
          <p:nvPr/>
        </p:nvSpPr>
        <p:spPr>
          <a:xfrm>
            <a:off x="3620880" y="6337440"/>
            <a:ext cx="246852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DejaVu Sans"/>
                <a:ea typeface="DejaVu Sans"/>
              </a:rPr>
              <a:t>rgupta.mtech@gmail.com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2" name="CustomShape 2"/>
          <p:cNvSpPr/>
          <p:nvPr/>
        </p:nvSpPr>
        <p:spPr>
          <a:xfrm>
            <a:off x="702360" y="428760"/>
            <a:ext cx="704124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1" strike="noStrike">
                <a:solidFill>
                  <a:srgbClr val="775f55"/>
                </a:solidFill>
                <a:latin typeface="DejaVu Sans"/>
                <a:ea typeface="DejaVu Sans"/>
              </a:rPr>
              <a:t>Collection of Basic </a:t>
            </a:r>
            <a:r>
              <a:rPr b="0" lang="en-IN" sz="4400" spc="-140" strike="noStrike">
                <a:solidFill>
                  <a:srgbClr val="775f55"/>
                </a:solidFill>
                <a:latin typeface="DejaVu Sans"/>
                <a:ea typeface="DejaVu Sans"/>
              </a:rPr>
              <a:t>Types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073" name="CustomShape 3"/>
          <p:cNvSpPr/>
          <p:nvPr/>
        </p:nvSpPr>
        <p:spPr>
          <a:xfrm>
            <a:off x="6108840" y="1497600"/>
            <a:ext cx="2637360" cy="35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792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Book</a:t>
            </a:r>
            <a:r>
              <a:rPr b="0" lang="en-IN" sz="2400" spc="4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Entity with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074" name="CustomShape 4"/>
          <p:cNvSpPr/>
          <p:nvPr/>
        </p:nvSpPr>
        <p:spPr>
          <a:xfrm>
            <a:off x="6743880" y="1864800"/>
            <a:ext cx="2003760" cy="72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792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collection</a:t>
            </a:r>
            <a:r>
              <a:rPr b="0" lang="en-IN" sz="2400" spc="7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of</a:t>
            </a:r>
            <a:endParaRPr b="0" lang="en-IN" sz="2400" spc="-1" strike="noStrike">
              <a:latin typeface="Arial"/>
            </a:endParaRPr>
          </a:p>
          <a:p>
            <a:pPr marL="784800">
              <a:lnSpc>
                <a:spcPts val="2792"/>
              </a:lnSpc>
              <a:spcBef>
                <a:spcPts val="105"/>
              </a:spcBef>
            </a:pPr>
            <a:r>
              <a:rPr b="0" lang="en-IN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Strings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075" name="CustomShape 5"/>
          <p:cNvSpPr/>
          <p:nvPr/>
        </p:nvSpPr>
        <p:spPr>
          <a:xfrm>
            <a:off x="3620880" y="6337440"/>
            <a:ext cx="246852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DejaVu Sans"/>
                <a:ea typeface="DejaVu Sans"/>
              </a:rPr>
              <a:t>rgupta.mtech@gmail.com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2"/>
          <p:cNvSpPr/>
          <p:nvPr/>
        </p:nvSpPr>
        <p:spPr>
          <a:xfrm>
            <a:off x="702360" y="208080"/>
            <a:ext cx="7923600" cy="108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4190"/>
              </a:lnSpc>
            </a:pPr>
            <a:r>
              <a:rPr b="1" lang="en-IN" sz="3600" spc="-1" strike="noStrike">
                <a:solidFill>
                  <a:srgbClr val="775f55"/>
                </a:solidFill>
                <a:latin typeface="DLHAQU+DejaVu Sans Bold"/>
                <a:ea typeface="DejaVu Sans"/>
              </a:rPr>
              <a:t>If</a:t>
            </a:r>
            <a:r>
              <a:rPr b="1" lang="en-IN" sz="3600" spc="-12" strike="noStrike">
                <a:solidFill>
                  <a:srgbClr val="775f55"/>
                </a:solidFill>
                <a:latin typeface="DLHAQU+DejaVu Sans Bold"/>
                <a:ea typeface="DejaVu Sans"/>
              </a:rPr>
              <a:t> </a:t>
            </a:r>
            <a:r>
              <a:rPr b="1" lang="en-IN" sz="3600" spc="-1" strike="noStrike">
                <a:solidFill>
                  <a:srgbClr val="775f55"/>
                </a:solidFill>
                <a:latin typeface="DLHAQU+DejaVu Sans Bold"/>
                <a:ea typeface="DejaVu Sans"/>
              </a:rPr>
              <a:t>ORM</a:t>
            </a:r>
            <a:r>
              <a:rPr b="1" lang="en-IN" sz="3600" spc="-12" strike="noStrike">
                <a:solidFill>
                  <a:srgbClr val="775f55"/>
                </a:solidFill>
                <a:latin typeface="DLHAQU+DejaVu Sans Bold"/>
                <a:ea typeface="DejaVu Sans"/>
              </a:rPr>
              <a:t> </a:t>
            </a:r>
            <a:r>
              <a:rPr b="1" lang="en-IN" sz="3600" spc="-1" strike="noStrike">
                <a:solidFill>
                  <a:srgbClr val="775f55"/>
                </a:solidFill>
                <a:latin typeface="DLHAQU+DejaVu Sans Bold"/>
                <a:ea typeface="DejaVu Sans"/>
              </a:rPr>
              <a:t>is the</a:t>
            </a:r>
            <a:r>
              <a:rPr b="1" lang="en-IN" sz="3600" spc="-12" strike="noStrike">
                <a:solidFill>
                  <a:srgbClr val="775f55"/>
                </a:solidFill>
                <a:latin typeface="DLHAQU+DejaVu Sans Bold"/>
                <a:ea typeface="DejaVu Sans"/>
              </a:rPr>
              <a:t> </a:t>
            </a:r>
            <a:r>
              <a:rPr b="1" lang="en-IN" sz="3600" spc="-1" strike="noStrike">
                <a:solidFill>
                  <a:srgbClr val="775f55"/>
                </a:solidFill>
                <a:latin typeface="DLHAQU+DejaVu Sans Bold"/>
                <a:ea typeface="DejaVu Sans"/>
              </a:rPr>
              <a:t>Solution, is</a:t>
            </a:r>
            <a:r>
              <a:rPr b="1" lang="en-IN" sz="3600" spc="-12" strike="noStrike">
                <a:solidFill>
                  <a:srgbClr val="775f55"/>
                </a:solidFill>
                <a:latin typeface="DLHAQU+DejaVu Sans Bold"/>
                <a:ea typeface="DejaVu Sans"/>
              </a:rPr>
              <a:t> </a:t>
            </a:r>
            <a:r>
              <a:rPr b="1" lang="en-IN" sz="3600" spc="-1" strike="noStrike">
                <a:solidFill>
                  <a:srgbClr val="775f55"/>
                </a:solidFill>
                <a:latin typeface="DLHAQU+DejaVu Sans Bold"/>
                <a:ea typeface="DejaVu Sans"/>
              </a:rPr>
              <a:t>JDBC</a:t>
            </a:r>
            <a:endParaRPr b="0" lang="en-IN" sz="3600" spc="-1" strike="noStrike">
              <a:latin typeface="Arial"/>
            </a:endParaRPr>
          </a:p>
          <a:p>
            <a:pPr>
              <a:lnSpc>
                <a:spcPts val="4190"/>
              </a:lnSpc>
              <a:spcBef>
                <a:spcPts val="130"/>
              </a:spcBef>
            </a:pPr>
            <a:r>
              <a:rPr b="1" lang="en-IN" sz="3600" spc="-1" strike="noStrike">
                <a:solidFill>
                  <a:srgbClr val="775f55"/>
                </a:solidFill>
                <a:latin typeface="DLHAQU+DejaVu Sans Bold"/>
                <a:ea typeface="DejaVu Sans"/>
              </a:rPr>
              <a:t>a</a:t>
            </a:r>
            <a:r>
              <a:rPr b="1" lang="en-IN" sz="3600" spc="-18" strike="noStrike">
                <a:solidFill>
                  <a:srgbClr val="775f55"/>
                </a:solidFill>
                <a:latin typeface="DLHAQU+DejaVu Sans Bold"/>
                <a:ea typeface="DejaVu Sans"/>
              </a:rPr>
              <a:t> </a:t>
            </a:r>
            <a:r>
              <a:rPr b="1" lang="en-IN" sz="3600" spc="-1" strike="noStrike">
                <a:solidFill>
                  <a:srgbClr val="775f55"/>
                </a:solidFill>
                <a:latin typeface="DLHAQU+DejaVu Sans Bold"/>
                <a:ea typeface="DejaVu Sans"/>
              </a:rPr>
              <a:t>Problem?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897840" y="1661040"/>
            <a:ext cx="3674880" cy="26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58"/>
              </a:lnSpc>
            </a:pP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No, no,</a:t>
            </a:r>
            <a:r>
              <a:rPr b="0" lang="en-IN" sz="17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JDBC</a:t>
            </a:r>
            <a:r>
              <a:rPr b="0" lang="en-IN" sz="1750" spc="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is</a:t>
            </a:r>
            <a:r>
              <a:rPr b="0" lang="en-IN" sz="17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perfectly</a:t>
            </a:r>
            <a:r>
              <a:rPr b="0" lang="en-IN" sz="17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alright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125" name="CustomShape 4"/>
          <p:cNvSpPr/>
          <p:nvPr/>
        </p:nvSpPr>
        <p:spPr>
          <a:xfrm>
            <a:off x="702360" y="1719720"/>
            <a:ext cx="268920" cy="11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944"/>
              </a:lnSpc>
            </a:pPr>
            <a:r>
              <a:rPr b="0" lang="en-IN" sz="10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050" spc="-1" strike="noStrike">
              <a:latin typeface="Arial"/>
            </a:endParaRPr>
          </a:p>
        </p:txBody>
      </p:sp>
      <p:sp>
        <p:nvSpPr>
          <p:cNvPr id="126" name="CustomShape 5"/>
          <p:cNvSpPr/>
          <p:nvPr/>
        </p:nvSpPr>
        <p:spPr>
          <a:xfrm>
            <a:off x="897840" y="1984680"/>
            <a:ext cx="2832480" cy="26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58"/>
              </a:lnSpc>
            </a:pPr>
            <a:r>
              <a:rPr b="0" lang="en-IN" sz="17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ORM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provides</a:t>
            </a:r>
            <a:r>
              <a:rPr b="0" lang="en-IN" sz="17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</a:t>
            </a:r>
            <a:r>
              <a:rPr b="0" lang="en-IN" sz="1750" spc="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layer of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127" name="CustomShape 6"/>
          <p:cNvSpPr/>
          <p:nvPr/>
        </p:nvSpPr>
        <p:spPr>
          <a:xfrm>
            <a:off x="702360" y="2043360"/>
            <a:ext cx="268920" cy="11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944"/>
              </a:lnSpc>
            </a:pPr>
            <a:r>
              <a:rPr b="0" lang="en-IN" sz="10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050" spc="-1" strike="noStrike">
              <a:latin typeface="Arial"/>
            </a:endParaRPr>
          </a:p>
        </p:txBody>
      </p:sp>
      <p:sp>
        <p:nvSpPr>
          <p:cNvPr id="128" name="CustomShape 7"/>
          <p:cNvSpPr/>
          <p:nvPr/>
        </p:nvSpPr>
        <p:spPr>
          <a:xfrm>
            <a:off x="897840" y="2253960"/>
            <a:ext cx="2384640" cy="52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58"/>
              </a:lnSpc>
            </a:pP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convenience </a:t>
            </a:r>
            <a:r>
              <a:rPr b="0" lang="en-IN" sz="17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for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the</a:t>
            </a:r>
            <a:endParaRPr b="0" lang="en-IN" sz="1750" spc="-1" strike="noStrike">
              <a:latin typeface="Arial"/>
            </a:endParaRPr>
          </a:p>
          <a:p>
            <a:pPr>
              <a:lnSpc>
                <a:spcPts val="2058"/>
              </a:lnSpc>
              <a:spcBef>
                <a:spcPts val="11"/>
              </a:spcBef>
            </a:pPr>
            <a:r>
              <a:rPr b="0" lang="en-IN" sz="17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programmer.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129" name="CustomShape 8"/>
          <p:cNvSpPr/>
          <p:nvPr/>
        </p:nvSpPr>
        <p:spPr>
          <a:xfrm>
            <a:off x="897840" y="2845800"/>
            <a:ext cx="3369240" cy="26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58"/>
              </a:lnSpc>
            </a:pP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Does</a:t>
            </a:r>
            <a:r>
              <a:rPr b="0" lang="en-IN" sz="17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this</a:t>
            </a:r>
            <a:r>
              <a:rPr b="0" lang="en-IN" sz="17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convenience </a:t>
            </a:r>
            <a:r>
              <a:rPr b="0" lang="en-IN" sz="17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come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130" name="CustomShape 9"/>
          <p:cNvSpPr/>
          <p:nvPr/>
        </p:nvSpPr>
        <p:spPr>
          <a:xfrm>
            <a:off x="702360" y="2904480"/>
            <a:ext cx="268920" cy="11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944"/>
              </a:lnSpc>
            </a:pPr>
            <a:r>
              <a:rPr b="0" lang="en-IN" sz="10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050" spc="-1" strike="noStrike">
              <a:latin typeface="Arial"/>
            </a:endParaRPr>
          </a:p>
        </p:txBody>
      </p:sp>
      <p:sp>
        <p:nvSpPr>
          <p:cNvPr id="131" name="CustomShape 10"/>
          <p:cNvSpPr/>
          <p:nvPr/>
        </p:nvSpPr>
        <p:spPr>
          <a:xfrm>
            <a:off x="897840" y="3116520"/>
            <a:ext cx="3371400" cy="26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58"/>
              </a:lnSpc>
            </a:pP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with a price of performance?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132" name="CustomShape 11"/>
          <p:cNvSpPr/>
          <p:nvPr/>
        </p:nvSpPr>
        <p:spPr>
          <a:xfrm>
            <a:off x="897840" y="3439080"/>
            <a:ext cx="3019680" cy="26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58"/>
              </a:lnSpc>
            </a:pPr>
            <a:r>
              <a:rPr b="0" lang="en-IN" sz="17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ORM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sits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in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between your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133" name="CustomShape 12"/>
          <p:cNvSpPr/>
          <p:nvPr/>
        </p:nvSpPr>
        <p:spPr>
          <a:xfrm>
            <a:off x="702360" y="3497760"/>
            <a:ext cx="268920" cy="11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944"/>
              </a:lnSpc>
            </a:pPr>
            <a:r>
              <a:rPr b="0" lang="en-IN" sz="10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050" spc="-1" strike="noStrike">
              <a:latin typeface="Arial"/>
            </a:endParaRPr>
          </a:p>
        </p:txBody>
      </p:sp>
      <p:sp>
        <p:nvSpPr>
          <p:cNvPr id="134" name="CustomShape 13"/>
          <p:cNvSpPr/>
          <p:nvPr/>
        </p:nvSpPr>
        <p:spPr>
          <a:xfrm>
            <a:off x="897840" y="3708360"/>
            <a:ext cx="3612600" cy="210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58"/>
              </a:lnSpc>
            </a:pP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application and JDBC</a:t>
            </a:r>
            <a:r>
              <a:rPr b="0" lang="en-IN" sz="1750" spc="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providing</a:t>
            </a:r>
            <a:endParaRPr b="0" lang="en-IN" sz="1750" spc="-1" strike="noStrike">
              <a:latin typeface="Arial"/>
            </a:endParaRPr>
          </a:p>
          <a:p>
            <a:pPr>
              <a:lnSpc>
                <a:spcPts val="2058"/>
              </a:lnSpc>
              <a:spcBef>
                <a:spcPts val="11"/>
              </a:spcBef>
            </a:pP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the missing link between the</a:t>
            </a:r>
            <a:endParaRPr b="0" lang="en-IN" sz="1750" spc="-1" strike="noStrike">
              <a:latin typeface="Arial"/>
            </a:endParaRPr>
          </a:p>
          <a:p>
            <a:pPr>
              <a:lnSpc>
                <a:spcPts val="2058"/>
              </a:lnSpc>
              <a:spcBef>
                <a:spcPts val="9"/>
              </a:spcBef>
            </a:pP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object oriented model and</a:t>
            </a:r>
            <a:endParaRPr b="0" lang="en-IN" sz="1750" spc="-1" strike="noStrike">
              <a:latin typeface="Arial"/>
            </a:endParaRPr>
          </a:p>
          <a:p>
            <a:pPr>
              <a:lnSpc>
                <a:spcPts val="2058"/>
              </a:lnSpc>
              <a:spcBef>
                <a:spcPts val="11"/>
              </a:spcBef>
            </a:pP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relational</a:t>
            </a:r>
            <a:r>
              <a:rPr b="0" lang="en-IN" sz="17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database model of</a:t>
            </a:r>
            <a:endParaRPr b="0" lang="en-IN" sz="1750" spc="-1" strike="noStrike">
              <a:latin typeface="Arial"/>
            </a:endParaRPr>
          </a:p>
          <a:p>
            <a:pPr>
              <a:lnSpc>
                <a:spcPts val="2058"/>
              </a:lnSpc>
              <a:spcBef>
                <a:spcPts val="11"/>
              </a:spcBef>
            </a:pP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programming.</a:t>
            </a:r>
            <a:r>
              <a:rPr b="0" lang="en-IN" sz="17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In</a:t>
            </a:r>
            <a:r>
              <a:rPr b="0" lang="en-IN" sz="1750" spc="2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fact this</a:t>
            </a:r>
            <a:r>
              <a:rPr b="0" lang="en-IN" sz="17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so</a:t>
            </a:r>
            <a:endParaRPr b="0" lang="en-IN" sz="1750" spc="-1" strike="noStrike">
              <a:latin typeface="Arial"/>
            </a:endParaRPr>
          </a:p>
          <a:p>
            <a:pPr>
              <a:lnSpc>
                <a:spcPts val="2058"/>
              </a:lnSpc>
              <a:spcBef>
                <a:spcPts val="62"/>
              </a:spcBef>
            </a:pP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called ORM</a:t>
            </a:r>
            <a:r>
              <a:rPr b="0" lang="en-IN" sz="17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interacts</a:t>
            </a:r>
            <a:r>
              <a:rPr b="0" lang="en-IN" sz="17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with the</a:t>
            </a:r>
            <a:endParaRPr b="0" lang="en-IN" sz="1750" spc="-1" strike="noStrike">
              <a:latin typeface="Arial"/>
            </a:endParaRPr>
          </a:p>
          <a:p>
            <a:pPr>
              <a:lnSpc>
                <a:spcPts val="2058"/>
              </a:lnSpc>
              <a:spcBef>
                <a:spcPts val="11"/>
              </a:spcBef>
            </a:pP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JDBC</a:t>
            </a:r>
            <a:r>
              <a:rPr b="0" lang="en-IN" sz="1750" spc="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to</a:t>
            </a:r>
            <a:r>
              <a:rPr b="0" lang="en-IN" sz="17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talk </a:t>
            </a:r>
            <a:r>
              <a:rPr b="0" lang="en-IN" sz="17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to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the database</a:t>
            </a:r>
            <a:endParaRPr b="0" lang="en-IN" sz="1750" spc="-1" strike="noStrike">
              <a:latin typeface="Arial"/>
            </a:endParaRPr>
          </a:p>
          <a:p>
            <a:pPr>
              <a:lnSpc>
                <a:spcPts val="2058"/>
              </a:lnSpc>
              <a:spcBef>
                <a:spcPts val="11"/>
              </a:spcBef>
            </a:pPr>
            <a:r>
              <a:rPr b="0" lang="en-IN" sz="175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ultimately.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135" name="CustomShape 14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7" name="CustomShape 2"/>
          <p:cNvSpPr/>
          <p:nvPr/>
        </p:nvSpPr>
        <p:spPr>
          <a:xfrm>
            <a:off x="702360" y="428760"/>
            <a:ext cx="394488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1" strike="noStrike">
                <a:solidFill>
                  <a:srgbClr val="775f55"/>
                </a:solidFill>
                <a:latin typeface="DejaVu Sans"/>
                <a:ea typeface="DejaVu Sans"/>
              </a:rPr>
              <a:t>Embeddables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078" name="CustomShape 3"/>
          <p:cNvSpPr/>
          <p:nvPr/>
        </p:nvSpPr>
        <p:spPr>
          <a:xfrm>
            <a:off x="3620880" y="6337440"/>
            <a:ext cx="246852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DejaVu Sans"/>
                <a:ea typeface="DejaVu Sans"/>
              </a:rPr>
              <a:t>rgupta.mtech@gmail.com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0" name="CustomShape 2"/>
          <p:cNvSpPr/>
          <p:nvPr/>
        </p:nvSpPr>
        <p:spPr>
          <a:xfrm>
            <a:off x="702360" y="428760"/>
            <a:ext cx="475632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32" strike="noStrike">
                <a:solidFill>
                  <a:srgbClr val="775f55"/>
                </a:solidFill>
                <a:latin typeface="AJJWSF+DejaVu Sans"/>
                <a:ea typeface="DejaVu Sans"/>
              </a:rPr>
              <a:t>Workshop</a:t>
            </a:r>
            <a:r>
              <a:rPr b="0" lang="en-IN" sz="4400" spc="21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topics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081" name="CustomShape 3"/>
          <p:cNvSpPr/>
          <p:nvPr/>
        </p:nvSpPr>
        <p:spPr>
          <a:xfrm>
            <a:off x="867240" y="1629360"/>
            <a:ext cx="234792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Hibernate-What it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is ?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082" name="CustomShape 4"/>
          <p:cNvSpPr/>
          <p:nvPr/>
        </p:nvSpPr>
        <p:spPr>
          <a:xfrm>
            <a:off x="547200" y="1675080"/>
            <a:ext cx="248760" cy="3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763"/>
              </a:lnSpc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565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</p:txBody>
      </p:sp>
      <p:sp>
        <p:nvSpPr>
          <p:cNvPr id="1083" name="CustomShape 5"/>
          <p:cNvSpPr/>
          <p:nvPr/>
        </p:nvSpPr>
        <p:spPr>
          <a:xfrm>
            <a:off x="4878000" y="1773360"/>
            <a:ext cx="347688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HQL and</a:t>
            </a:r>
            <a:r>
              <a:rPr b="1" lang="en-IN" sz="1600" spc="-12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the</a:t>
            </a:r>
            <a:r>
              <a:rPr b="1" lang="en-IN" sz="1600" spc="-15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Query Object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84" name="CustomShape 6"/>
          <p:cNvSpPr/>
          <p:nvPr/>
        </p:nvSpPr>
        <p:spPr>
          <a:xfrm>
            <a:off x="867240" y="1931400"/>
            <a:ext cx="167760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29" strike="noStrike">
                <a:solidFill>
                  <a:srgbClr val="000000"/>
                </a:solidFill>
                <a:latin typeface="DLHAQU+DejaVu Sans Bold"/>
                <a:ea typeface="DejaVu Sans"/>
              </a:rPr>
              <a:t>JPA-</a:t>
            </a:r>
            <a:r>
              <a:rPr b="1" lang="en-IN" sz="1400" spc="29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What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it is?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085" name="CustomShape 7"/>
          <p:cNvSpPr/>
          <p:nvPr/>
        </p:nvSpPr>
        <p:spPr>
          <a:xfrm>
            <a:off x="5335200" y="2058120"/>
            <a:ext cx="3423600" cy="51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one class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to two tables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860"/>
              </a:lnSpc>
              <a:spcBef>
                <a:spcPts val="317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Select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and 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Pagination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in</a:t>
            </a:r>
            <a:r>
              <a:rPr b="0" lang="en-IN" sz="16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HQL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86" name="CustomShape 8"/>
          <p:cNvSpPr/>
          <p:nvPr/>
        </p:nvSpPr>
        <p:spPr>
          <a:xfrm>
            <a:off x="867240" y="2235960"/>
            <a:ext cx="196272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ORM and</a:t>
            </a:r>
            <a:r>
              <a:rPr b="1" lang="en-IN" sz="1600" spc="-15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Issues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87" name="CustomShape 9"/>
          <p:cNvSpPr/>
          <p:nvPr/>
        </p:nvSpPr>
        <p:spPr>
          <a:xfrm>
            <a:off x="547200" y="2286360"/>
            <a:ext cx="263160" cy="222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73"/>
              </a:lnSpc>
            </a:pPr>
            <a:r>
              <a:rPr b="0" lang="en-IN" sz="9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9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33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6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9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9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565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07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9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</p:txBody>
      </p:sp>
      <p:sp>
        <p:nvSpPr>
          <p:cNvPr id="1088" name="CustomShape 10"/>
          <p:cNvSpPr/>
          <p:nvPr/>
        </p:nvSpPr>
        <p:spPr>
          <a:xfrm>
            <a:off x="867240" y="2565360"/>
            <a:ext cx="3427200" cy="81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Hello World</a:t>
            </a:r>
            <a:r>
              <a:rPr b="1" lang="en-IN" sz="1400" spc="9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CRUD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799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Primary </a:t>
            </a:r>
            <a:r>
              <a:rPr b="1" lang="en-IN" sz="1400" spc="-15" strike="noStrike">
                <a:solidFill>
                  <a:srgbClr val="000000"/>
                </a:solidFill>
                <a:latin typeface="DLHAQU+DejaVu Sans Bold"/>
                <a:ea typeface="DejaVu Sans"/>
              </a:rPr>
              <a:t>key</a:t>
            </a:r>
            <a:r>
              <a:rPr b="1" lang="en-IN" sz="1400" spc="7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generation strategy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751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More annotations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089" name="CustomShape 11"/>
          <p:cNvSpPr/>
          <p:nvPr/>
        </p:nvSpPr>
        <p:spPr>
          <a:xfrm>
            <a:off x="5335200" y="2639160"/>
            <a:ext cx="336960" cy="18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454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90" name="CustomShape 12"/>
          <p:cNvSpPr/>
          <p:nvPr/>
        </p:nvSpPr>
        <p:spPr>
          <a:xfrm>
            <a:off x="5678280" y="2626200"/>
            <a:ext cx="172440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Named Quaries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91" name="CustomShape 13"/>
          <p:cNvSpPr/>
          <p:nvPr/>
        </p:nvSpPr>
        <p:spPr>
          <a:xfrm>
            <a:off x="5335200" y="2908800"/>
            <a:ext cx="162828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Criteria API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92" name="CustomShape 14"/>
          <p:cNvSpPr/>
          <p:nvPr/>
        </p:nvSpPr>
        <p:spPr>
          <a:xfrm>
            <a:off x="867240" y="3472200"/>
            <a:ext cx="2814480" cy="82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Object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life cycle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799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Architecture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788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Component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093" name="CustomShape 15"/>
          <p:cNvSpPr/>
          <p:nvPr/>
        </p:nvSpPr>
        <p:spPr>
          <a:xfrm>
            <a:off x="4878000" y="3476520"/>
            <a:ext cx="265176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137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caching</a:t>
            </a:r>
            <a:endParaRPr b="0" lang="en-IN" sz="1600" spc="-1" strike="noStrike">
              <a:latin typeface="Arial"/>
            </a:endParaRPr>
          </a:p>
          <a:p>
            <a:pPr marL="457200">
              <a:lnSpc>
                <a:spcPts val="1860"/>
              </a:lnSpc>
              <a:spcBef>
                <a:spcPts val="320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26" strike="noStrike">
                <a:solidFill>
                  <a:srgbClr val="000000"/>
                </a:solidFill>
                <a:latin typeface="AJJWSF+DejaVu Sans"/>
                <a:ea typeface="DejaVu Sans"/>
              </a:rPr>
              <a:t>First</a:t>
            </a:r>
            <a:r>
              <a:rPr b="0" lang="en-IN" sz="1600" spc="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Level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94" name="CustomShape 16"/>
          <p:cNvSpPr/>
          <p:nvPr/>
        </p:nvSpPr>
        <p:spPr>
          <a:xfrm>
            <a:off x="5335200" y="4057920"/>
            <a:ext cx="336960" cy="18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454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95" name="CustomShape 17"/>
          <p:cNvSpPr/>
          <p:nvPr/>
        </p:nvSpPr>
        <p:spPr>
          <a:xfrm>
            <a:off x="5678280" y="4043520"/>
            <a:ext cx="218700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Second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Level Cache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96" name="CustomShape 18"/>
          <p:cNvSpPr/>
          <p:nvPr/>
        </p:nvSpPr>
        <p:spPr>
          <a:xfrm>
            <a:off x="4878000" y="4327560"/>
            <a:ext cx="320616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137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optimization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97" name="CustomShape 19"/>
          <p:cNvSpPr/>
          <p:nvPr/>
        </p:nvSpPr>
        <p:spPr>
          <a:xfrm>
            <a:off x="867240" y="4377600"/>
            <a:ext cx="19227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Relation 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098" name="CustomShape 20"/>
          <p:cNvSpPr/>
          <p:nvPr/>
        </p:nvSpPr>
        <p:spPr>
          <a:xfrm>
            <a:off x="4878000" y="4610880"/>
            <a:ext cx="366768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</a:t>
            </a:r>
            <a:r>
              <a:rPr b="1" lang="en-IN" sz="1600" spc="-12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Batch Processing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99" name="CustomShape 21"/>
          <p:cNvSpPr/>
          <p:nvPr/>
        </p:nvSpPr>
        <p:spPr>
          <a:xfrm>
            <a:off x="1187280" y="4660920"/>
            <a:ext cx="235368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Many-to-one 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00" name="CustomShape 22"/>
          <p:cNvSpPr/>
          <p:nvPr/>
        </p:nvSpPr>
        <p:spPr>
          <a:xfrm>
            <a:off x="912960" y="469764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101" name="CustomShape 23"/>
          <p:cNvSpPr/>
          <p:nvPr/>
        </p:nvSpPr>
        <p:spPr>
          <a:xfrm>
            <a:off x="1187280" y="4943880"/>
            <a:ext cx="218340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one-to-one 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02" name="CustomShape 24"/>
          <p:cNvSpPr/>
          <p:nvPr/>
        </p:nvSpPr>
        <p:spPr>
          <a:xfrm>
            <a:off x="912960" y="497952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103" name="CustomShape 25"/>
          <p:cNvSpPr/>
          <p:nvPr/>
        </p:nvSpPr>
        <p:spPr>
          <a:xfrm>
            <a:off x="1187280" y="5227200"/>
            <a:ext cx="252504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Many-to-Many 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04" name="CustomShape 26"/>
          <p:cNvSpPr/>
          <p:nvPr/>
        </p:nvSpPr>
        <p:spPr>
          <a:xfrm>
            <a:off x="912960" y="526284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105" name="CustomShape 27"/>
          <p:cNvSpPr/>
          <p:nvPr/>
        </p:nvSpPr>
        <p:spPr>
          <a:xfrm>
            <a:off x="867240" y="5530680"/>
            <a:ext cx="295020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1" lang="en-IN" sz="1600" spc="-1" strike="noStrike">
                <a:solidFill>
                  <a:srgbClr val="ff0000"/>
                </a:solidFill>
                <a:latin typeface="DLHAQU+DejaVu Sans Bold"/>
                <a:ea typeface="DejaVu Sans"/>
              </a:rPr>
              <a:t>Inheritance</a:t>
            </a:r>
            <a:r>
              <a:rPr b="1" lang="en-IN" sz="1600" spc="-12" strike="noStrike">
                <a:solidFill>
                  <a:srgbClr val="ff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ff0000"/>
                </a:solidFill>
                <a:latin typeface="DLHAQU+DejaVu Sans Bold"/>
                <a:ea typeface="DejaVu Sans"/>
              </a:rPr>
              <a:t>in Hibernate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106" name="CustomShape 28"/>
          <p:cNvSpPr/>
          <p:nvPr/>
        </p:nvSpPr>
        <p:spPr>
          <a:xfrm>
            <a:off x="547200" y="5582160"/>
            <a:ext cx="263160" cy="11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73"/>
              </a:lnSpc>
            </a:pPr>
            <a:r>
              <a:rPr b="0" lang="en-IN" sz="9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950" spc="-1" strike="noStrike">
              <a:latin typeface="Arial"/>
            </a:endParaRPr>
          </a:p>
        </p:txBody>
      </p:sp>
      <p:sp>
        <p:nvSpPr>
          <p:cNvPr id="1107" name="CustomShape 29"/>
          <p:cNvSpPr/>
          <p:nvPr/>
        </p:nvSpPr>
        <p:spPr>
          <a:xfrm>
            <a:off x="1187280" y="5841720"/>
            <a:ext cx="229968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Single </a:t>
            </a:r>
            <a:r>
              <a:rPr b="1" lang="en-IN" sz="1400" spc="-35" strike="noStrike">
                <a:solidFill>
                  <a:srgbClr val="000000"/>
                </a:solidFill>
                <a:latin typeface="DLHAQU+DejaVu Sans Bold"/>
                <a:ea typeface="DejaVu Sans"/>
              </a:rPr>
              <a:t>Table</a:t>
            </a:r>
            <a:r>
              <a:rPr b="1" lang="en-IN" sz="1400" spc="26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Strategy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08" name="CustomShape 30"/>
          <p:cNvSpPr/>
          <p:nvPr/>
        </p:nvSpPr>
        <p:spPr>
          <a:xfrm>
            <a:off x="912960" y="587880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109" name="CustomShape 31"/>
          <p:cNvSpPr/>
          <p:nvPr/>
        </p:nvSpPr>
        <p:spPr>
          <a:xfrm>
            <a:off x="1187280" y="6125040"/>
            <a:ext cx="260280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35" strike="noStrike">
                <a:solidFill>
                  <a:srgbClr val="000000"/>
                </a:solidFill>
                <a:latin typeface="DLHAQU+DejaVu Sans Bold"/>
                <a:ea typeface="DejaVu Sans"/>
              </a:rPr>
              <a:t>Table</a:t>
            </a:r>
            <a:r>
              <a:rPr b="1" lang="en-IN" sz="1400" spc="26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Per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Class Strategy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10" name="CustomShape 32"/>
          <p:cNvSpPr/>
          <p:nvPr/>
        </p:nvSpPr>
        <p:spPr>
          <a:xfrm>
            <a:off x="912960" y="616212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111" name="CustomShape 33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12" name="CustomShape 34"/>
          <p:cNvSpPr/>
          <p:nvPr/>
        </p:nvSpPr>
        <p:spPr>
          <a:xfrm>
            <a:off x="1187280" y="6408360"/>
            <a:ext cx="17085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Joined Strategy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13" name="CustomShape 35"/>
          <p:cNvSpPr/>
          <p:nvPr/>
        </p:nvSpPr>
        <p:spPr>
          <a:xfrm>
            <a:off x="912960" y="644400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CustomShape 1"/>
          <p:cNvSpPr/>
          <p:nvPr/>
        </p:nvSpPr>
        <p:spPr>
          <a:xfrm>
            <a:off x="36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5" name="CustomShape 2"/>
          <p:cNvSpPr/>
          <p:nvPr/>
        </p:nvSpPr>
        <p:spPr>
          <a:xfrm>
            <a:off x="702360" y="428760"/>
            <a:ext cx="589608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Mapping Inheritance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116" name="CustomShape 3"/>
          <p:cNvSpPr/>
          <p:nvPr/>
        </p:nvSpPr>
        <p:spPr>
          <a:xfrm>
            <a:off x="984240" y="1666800"/>
            <a:ext cx="4342680" cy="33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653"/>
              </a:lnSpc>
            </a:pPr>
            <a:r>
              <a:rPr b="0" lang="en-IN" sz="2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Inheritance can </a:t>
            </a:r>
            <a:r>
              <a:rPr b="0" lang="en-IN" sz="23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be</a:t>
            </a:r>
            <a:r>
              <a:rPr b="0" lang="en-IN" sz="23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used</a:t>
            </a:r>
            <a:r>
              <a:rPr b="0" lang="en-IN" sz="23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also</a:t>
            </a:r>
            <a:endParaRPr b="0" lang="en-IN" sz="2300" spc="-1" strike="noStrike">
              <a:latin typeface="Arial"/>
            </a:endParaRPr>
          </a:p>
        </p:txBody>
      </p:sp>
      <p:sp>
        <p:nvSpPr>
          <p:cNvPr id="1117" name="CustomShape 4"/>
          <p:cNvSpPr/>
          <p:nvPr/>
        </p:nvSpPr>
        <p:spPr>
          <a:xfrm>
            <a:off x="702360" y="1740600"/>
            <a:ext cx="303840" cy="15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227"/>
              </a:lnSpc>
            </a:pPr>
            <a:r>
              <a:rPr b="0" lang="en-IN" sz="13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350" spc="-1" strike="noStrike">
              <a:latin typeface="Arial"/>
            </a:endParaRPr>
          </a:p>
        </p:txBody>
      </p:sp>
      <p:sp>
        <p:nvSpPr>
          <p:cNvPr id="1118" name="CustomShape 5"/>
          <p:cNvSpPr/>
          <p:nvPr/>
        </p:nvSpPr>
        <p:spPr>
          <a:xfrm>
            <a:off x="984240" y="2016000"/>
            <a:ext cx="4239720" cy="137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653"/>
              </a:lnSpc>
            </a:pPr>
            <a:r>
              <a:rPr b="0" lang="en-IN" sz="2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for persistent objects, for</a:t>
            </a:r>
            <a:endParaRPr b="0" lang="en-IN" sz="2300" spc="-1" strike="noStrike">
              <a:latin typeface="Arial"/>
            </a:endParaRPr>
          </a:p>
          <a:p>
            <a:pPr>
              <a:lnSpc>
                <a:spcPts val="2653"/>
              </a:lnSpc>
              <a:spcBef>
                <a:spcPts val="48"/>
              </a:spcBef>
            </a:pPr>
            <a:r>
              <a:rPr b="0" lang="en-IN" sz="2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factoring</a:t>
            </a:r>
            <a:r>
              <a:rPr b="0" lang="en-IN" sz="23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out data</a:t>
            </a:r>
            <a:r>
              <a:rPr b="0" lang="en-IN" sz="23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members</a:t>
            </a:r>
            <a:endParaRPr b="0" lang="en-IN" sz="2300" spc="-1" strike="noStrike">
              <a:latin typeface="Arial"/>
            </a:endParaRPr>
          </a:p>
          <a:p>
            <a:pPr>
              <a:lnSpc>
                <a:spcPts val="2653"/>
              </a:lnSpc>
              <a:spcBef>
                <a:spcPts val="96"/>
              </a:spcBef>
            </a:pPr>
            <a:r>
              <a:rPr b="0" lang="en-IN" sz="2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inherited</a:t>
            </a:r>
            <a:r>
              <a:rPr b="0" lang="en-IN" sz="23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by</a:t>
            </a:r>
            <a:r>
              <a:rPr b="0" lang="en-IN" sz="2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multiple</a:t>
            </a:r>
            <a:endParaRPr b="0" lang="en-IN" sz="2300" spc="-1" strike="noStrike">
              <a:latin typeface="Arial"/>
            </a:endParaRPr>
          </a:p>
          <a:p>
            <a:pPr>
              <a:lnSpc>
                <a:spcPts val="2653"/>
              </a:lnSpc>
              <a:spcBef>
                <a:spcPts val="34"/>
              </a:spcBef>
            </a:pPr>
            <a:r>
              <a:rPr b="0" lang="en-IN" sz="2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subclasses</a:t>
            </a:r>
            <a:endParaRPr b="0" lang="en-IN" sz="2300" spc="-1" strike="noStrike">
              <a:latin typeface="Arial"/>
            </a:endParaRPr>
          </a:p>
        </p:txBody>
      </p:sp>
      <p:sp>
        <p:nvSpPr>
          <p:cNvPr id="1119" name="CustomShape 6"/>
          <p:cNvSpPr/>
          <p:nvPr/>
        </p:nvSpPr>
        <p:spPr>
          <a:xfrm>
            <a:off x="984240" y="3917520"/>
            <a:ext cx="4553280" cy="33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653"/>
              </a:lnSpc>
            </a:pPr>
            <a:r>
              <a:rPr b="0" lang="en-IN" sz="2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The mapping </a:t>
            </a:r>
            <a:r>
              <a:rPr b="0" lang="en-IN" sz="23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of</a:t>
            </a:r>
            <a:r>
              <a:rPr b="0" lang="en-IN" sz="2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a</a:t>
            </a:r>
            <a:r>
              <a:rPr b="0" lang="en-IN" sz="23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3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hierarchy</a:t>
            </a:r>
            <a:r>
              <a:rPr b="0" lang="en-IN" sz="23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to</a:t>
            </a:r>
            <a:endParaRPr b="0" lang="en-IN" sz="2300" spc="-1" strike="noStrike">
              <a:latin typeface="Arial"/>
            </a:endParaRPr>
          </a:p>
        </p:txBody>
      </p:sp>
      <p:sp>
        <p:nvSpPr>
          <p:cNvPr id="1120" name="CustomShape 7"/>
          <p:cNvSpPr/>
          <p:nvPr/>
        </p:nvSpPr>
        <p:spPr>
          <a:xfrm>
            <a:off x="702360" y="3989520"/>
            <a:ext cx="303840" cy="15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227"/>
              </a:lnSpc>
            </a:pPr>
            <a:r>
              <a:rPr b="0" lang="en-IN" sz="13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350" spc="-1" strike="noStrike">
              <a:latin typeface="Arial"/>
            </a:endParaRPr>
          </a:p>
        </p:txBody>
      </p:sp>
      <p:sp>
        <p:nvSpPr>
          <p:cNvPr id="1121" name="CustomShape 8"/>
          <p:cNvSpPr/>
          <p:nvPr/>
        </p:nvSpPr>
        <p:spPr>
          <a:xfrm>
            <a:off x="984240" y="4265280"/>
            <a:ext cx="3632040" cy="241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653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the database can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follow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2653"/>
              </a:lnSpc>
              <a:spcBef>
                <a:spcPts val="45"/>
              </a:spcBef>
            </a:pP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diﬀerent</a:t>
            </a:r>
            <a:r>
              <a:rPr b="0" lang="en-IN" sz="1600" spc="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strategies: -</a:t>
            </a:r>
            <a:endParaRPr b="0" lang="en-IN" sz="1600" spc="-1" strike="noStrike">
              <a:latin typeface="Arial"/>
            </a:endParaRPr>
          </a:p>
          <a:p>
            <a:pPr marL="322560">
              <a:lnSpc>
                <a:spcPts val="2353"/>
              </a:lnSpc>
              <a:spcBef>
                <a:spcPts val="507"/>
              </a:spcBef>
            </a:pPr>
            <a:r>
              <a:rPr b="0" lang="en-IN" sz="1600" spc="4" strike="noStrike">
                <a:solidFill>
                  <a:srgbClr val="ff0000"/>
                </a:solidFill>
                <a:latin typeface="AJJWSF+DejaVu Sans"/>
                <a:ea typeface="DejaVu Sans"/>
              </a:rPr>
              <a:t>–</a:t>
            </a:r>
            <a:r>
              <a:rPr b="0" lang="en-IN" sz="1600" spc="4" strike="noStrike">
                <a:solidFill>
                  <a:srgbClr val="ff0000"/>
                </a:solidFill>
                <a:latin typeface="AJJWSF+DejaVu Sans"/>
                <a:ea typeface="DejaVu Sans"/>
              </a:rPr>
              <a:t>Single</a:t>
            </a:r>
            <a:r>
              <a:rPr b="0" lang="en-IN" sz="1600" spc="9" strike="noStrike">
                <a:solidFill>
                  <a:srgbClr val="ff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4" strike="noStrike">
                <a:solidFill>
                  <a:srgbClr val="ff0000"/>
                </a:solidFill>
                <a:latin typeface="AJJWSF+DejaVu Sans"/>
                <a:ea typeface="DejaVu Sans"/>
              </a:rPr>
              <a:t>table</a:t>
            </a:r>
            <a:r>
              <a:rPr b="0" lang="en-IN" sz="1600" spc="12" strike="noStrike">
                <a:solidFill>
                  <a:srgbClr val="ff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7" strike="noStrike">
                <a:solidFill>
                  <a:srgbClr val="ff0000"/>
                </a:solidFill>
                <a:latin typeface="AJJWSF+DejaVu Sans"/>
                <a:ea typeface="DejaVu Sans"/>
              </a:rPr>
              <a:t>per</a:t>
            </a:r>
            <a:r>
              <a:rPr b="0" lang="en-IN" sz="1600" spc="-1" strike="noStrike">
                <a:solidFill>
                  <a:srgbClr val="ff0000"/>
                </a:solidFill>
                <a:latin typeface="AJJWSF+DejaVu Sans"/>
                <a:ea typeface="DejaVu Sans"/>
              </a:rPr>
              <a:t> hierarchy</a:t>
            </a:r>
            <a:endParaRPr b="0" lang="en-IN" sz="1600" spc="-1" strike="noStrike">
              <a:latin typeface="Arial"/>
            </a:endParaRPr>
          </a:p>
          <a:p>
            <a:pPr marL="322560">
              <a:lnSpc>
                <a:spcPts val="2353"/>
              </a:lnSpc>
              <a:spcBef>
                <a:spcPts val="468"/>
              </a:spcBef>
            </a:pPr>
            <a:r>
              <a:rPr b="0" lang="en-IN" sz="1600" spc="-41" strike="noStrike">
                <a:solidFill>
                  <a:srgbClr val="ff0000"/>
                </a:solidFill>
                <a:latin typeface="AJJWSF+DejaVu Sans"/>
                <a:ea typeface="DejaVu Sans"/>
              </a:rPr>
              <a:t>–</a:t>
            </a:r>
            <a:r>
              <a:rPr b="0" lang="en-IN" sz="1600" spc="-41" strike="noStrike">
                <a:solidFill>
                  <a:srgbClr val="ff0000"/>
                </a:solidFill>
                <a:latin typeface="AJJWSF+DejaVu Sans"/>
                <a:ea typeface="DejaVu Sans"/>
              </a:rPr>
              <a:t>Table</a:t>
            </a:r>
            <a:r>
              <a:rPr b="0" lang="en-IN" sz="1600" spc="58" strike="noStrike">
                <a:solidFill>
                  <a:srgbClr val="ff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7" strike="noStrike">
                <a:solidFill>
                  <a:srgbClr val="ff0000"/>
                </a:solidFill>
                <a:latin typeface="AJJWSF+DejaVu Sans"/>
                <a:ea typeface="DejaVu Sans"/>
              </a:rPr>
              <a:t>per</a:t>
            </a:r>
            <a:r>
              <a:rPr b="0" lang="en-IN" sz="1600" spc="-1" strike="noStrike">
                <a:solidFill>
                  <a:srgbClr val="ff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7" strike="noStrike">
                <a:solidFill>
                  <a:srgbClr val="ff0000"/>
                </a:solidFill>
                <a:latin typeface="AJJWSF+DejaVu Sans"/>
                <a:ea typeface="DejaVu Sans"/>
              </a:rPr>
              <a:t>class(table per  concrete class</a:t>
            </a:r>
            <a:endParaRPr b="0" lang="en-IN" sz="1600" spc="-1" strike="noStrike">
              <a:latin typeface="Arial"/>
            </a:endParaRPr>
          </a:p>
          <a:p>
            <a:pPr marL="322560">
              <a:lnSpc>
                <a:spcPts val="2353"/>
              </a:lnSpc>
              <a:spcBef>
                <a:spcPts val="468"/>
              </a:spcBef>
            </a:pPr>
            <a:endParaRPr b="0" lang="en-IN" sz="1600" spc="-1" strike="noStrike">
              <a:latin typeface="Arial"/>
            </a:endParaRPr>
          </a:p>
          <a:p>
            <a:pPr marL="322560">
              <a:lnSpc>
                <a:spcPts val="2353"/>
              </a:lnSpc>
              <a:spcBef>
                <a:spcPts val="468"/>
              </a:spcBef>
            </a:pPr>
            <a:endParaRPr b="0" lang="en-IN" sz="1600" spc="-1" strike="noStrike">
              <a:latin typeface="Arial"/>
            </a:endParaRPr>
          </a:p>
        </p:txBody>
      </p:sp>
      <p:sp>
        <p:nvSpPr>
          <p:cNvPr id="1122" name="CustomShape 9"/>
          <p:cNvSpPr/>
          <p:nvPr/>
        </p:nvSpPr>
        <p:spPr>
          <a:xfrm>
            <a:off x="1296000" y="6043680"/>
            <a:ext cx="1069560" cy="29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353"/>
              </a:lnSpc>
            </a:pPr>
            <a:r>
              <a:rPr b="0" lang="en-IN" sz="2000" spc="4" strike="noStrike">
                <a:solidFill>
                  <a:srgbClr val="ff0000"/>
                </a:solidFill>
                <a:latin typeface="AJJWSF+DejaVu Sans"/>
                <a:ea typeface="DejaVu Sans"/>
              </a:rPr>
              <a:t>–</a:t>
            </a:r>
            <a:r>
              <a:rPr b="0" lang="en-IN" sz="2000" spc="4" strike="noStrike">
                <a:solidFill>
                  <a:srgbClr val="ff0000"/>
                </a:solidFill>
                <a:latin typeface="AJJWSF+DejaVu Sans"/>
                <a:ea typeface="DejaVu Sans"/>
              </a:rPr>
              <a:t>Joined</a:t>
            </a:r>
            <a:endParaRPr b="0" lang="en-IN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4" name="CustomShape 2"/>
          <p:cNvSpPr/>
          <p:nvPr/>
        </p:nvSpPr>
        <p:spPr>
          <a:xfrm>
            <a:off x="702360" y="428760"/>
            <a:ext cx="331992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Inheritance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125" name="CustomShape 3"/>
          <p:cNvSpPr/>
          <p:nvPr/>
        </p:nvSpPr>
        <p:spPr>
          <a:xfrm>
            <a:off x="590400" y="1927800"/>
            <a:ext cx="4507200" cy="39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084"/>
              </a:lnSpc>
            </a:pPr>
            <a:r>
              <a:rPr b="0" lang="en-IN" sz="1800" spc="94" strike="noStrike" baseline="25000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r>
              <a:rPr b="0" lang="en-IN" sz="1800" spc="-9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92" strike="noStrike">
                <a:solidFill>
                  <a:srgbClr val="000000"/>
                </a:solidFill>
                <a:latin typeface="AJJWSF+DejaVu Sans"/>
                <a:ea typeface="DejaVu Sans"/>
              </a:rPr>
              <a:t>Single table (single table per hierarchy)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26" name="CustomShape 4"/>
          <p:cNvSpPr/>
          <p:nvPr/>
        </p:nvSpPr>
        <p:spPr>
          <a:xfrm>
            <a:off x="967680" y="2363400"/>
            <a:ext cx="7578720" cy="22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780"/>
              </a:lnSpc>
            </a:pPr>
            <a:r>
              <a:rPr b="0" lang="en-IN" sz="155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Here</a:t>
            </a:r>
            <a:r>
              <a:rPr b="0" lang="en-IN" sz="15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5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only </a:t>
            </a:r>
            <a:r>
              <a:rPr b="0" lang="en-IN" sz="15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one</a:t>
            </a:r>
            <a:r>
              <a:rPr b="0" lang="en-IN" sz="15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table is </a:t>
            </a:r>
            <a:r>
              <a:rPr b="0" lang="en-IN" sz="15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going</a:t>
            </a:r>
            <a:r>
              <a:rPr b="0" lang="en-IN" sz="15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to</a:t>
            </a:r>
            <a:r>
              <a:rPr b="0" lang="en-IN" sz="15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5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be</a:t>
            </a:r>
            <a:r>
              <a:rPr b="0" lang="en-IN" sz="15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5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created,</a:t>
            </a:r>
            <a:r>
              <a:rPr b="0" lang="en-IN" sz="15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all</a:t>
            </a:r>
            <a:r>
              <a:rPr b="0" lang="en-IN" sz="15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5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ﬁelds </a:t>
            </a:r>
            <a:r>
              <a:rPr b="0" lang="en-IN" sz="15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mapped</a:t>
            </a:r>
            <a:r>
              <a:rPr b="0" lang="en-IN" sz="15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to single table.</a:t>
            </a:r>
            <a:endParaRPr b="0" lang="en-IN" sz="1550" spc="-1" strike="noStrike">
              <a:latin typeface="Arial"/>
            </a:endParaRPr>
          </a:p>
        </p:txBody>
      </p:sp>
      <p:sp>
        <p:nvSpPr>
          <p:cNvPr id="1127" name="CustomShape 5"/>
          <p:cNvSpPr/>
          <p:nvPr/>
        </p:nvSpPr>
        <p:spPr>
          <a:xfrm>
            <a:off x="806400" y="2404800"/>
            <a:ext cx="206640" cy="12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964"/>
              </a:lnSpc>
            </a:pPr>
            <a:r>
              <a:rPr b="0" lang="en-IN" sz="105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</a:t>
            </a:r>
            <a:endParaRPr b="0" lang="en-IN" sz="1050" spc="-1" strike="noStrike">
              <a:latin typeface="Arial"/>
            </a:endParaRPr>
          </a:p>
        </p:txBody>
      </p:sp>
      <p:sp>
        <p:nvSpPr>
          <p:cNvPr id="1128" name="CustomShape 6"/>
          <p:cNvSpPr/>
          <p:nvPr/>
        </p:nvSpPr>
        <p:spPr>
          <a:xfrm>
            <a:off x="967680" y="2637720"/>
            <a:ext cx="4179240" cy="45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780"/>
              </a:lnSpc>
            </a:pPr>
            <a:r>
              <a:rPr b="0" lang="en-IN" sz="15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Not</a:t>
            </a:r>
            <a:r>
              <a:rPr b="0" lang="en-IN" sz="15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very memory eﬃcient, Faster, support polymorphic quaries</a:t>
            </a:r>
            <a:endParaRPr b="0" lang="en-IN" sz="1550" spc="-1" strike="noStrike">
              <a:latin typeface="Arial"/>
            </a:endParaRPr>
          </a:p>
        </p:txBody>
      </p:sp>
      <p:sp>
        <p:nvSpPr>
          <p:cNvPr id="1129" name="CustomShape 7"/>
          <p:cNvSpPr/>
          <p:nvPr/>
        </p:nvSpPr>
        <p:spPr>
          <a:xfrm>
            <a:off x="806400" y="2679120"/>
            <a:ext cx="206640" cy="12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964"/>
              </a:lnSpc>
            </a:pPr>
            <a:r>
              <a:rPr b="0" lang="en-IN" sz="105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</a:t>
            </a:r>
            <a:endParaRPr b="0" lang="en-IN" sz="1050" spc="-1" strike="noStrike">
              <a:latin typeface="Arial"/>
            </a:endParaRPr>
          </a:p>
        </p:txBody>
      </p:sp>
      <p:sp>
        <p:nvSpPr>
          <p:cNvPr id="1130" name="CustomShape 8"/>
          <p:cNvSpPr/>
          <p:nvPr/>
        </p:nvSpPr>
        <p:spPr>
          <a:xfrm>
            <a:off x="590400" y="3247200"/>
            <a:ext cx="4808880" cy="39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084"/>
              </a:lnSpc>
            </a:pPr>
            <a:r>
              <a:rPr b="0" lang="en-IN" sz="2000" spc="94" strike="noStrike" baseline="26000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r>
              <a:rPr b="0" lang="en-IN" sz="2000" spc="-92" strike="noStrike">
                <a:solidFill>
                  <a:srgbClr val="000000"/>
                </a:solidFill>
                <a:latin typeface="AJJWSF+DejaVu Sans"/>
                <a:ea typeface="DejaVu Sans"/>
              </a:rPr>
              <a:t>Joined (as per normalization)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131" name="CustomShape 9"/>
          <p:cNvSpPr/>
          <p:nvPr/>
        </p:nvSpPr>
        <p:spPr>
          <a:xfrm>
            <a:off x="967680" y="3683160"/>
            <a:ext cx="5369760" cy="22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780"/>
              </a:lnSpc>
            </a:pPr>
            <a:r>
              <a:rPr b="0" lang="en-IN" sz="15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Separate</a:t>
            </a:r>
            <a:r>
              <a:rPr b="0" lang="en-IN" sz="15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table </a:t>
            </a:r>
            <a:r>
              <a:rPr b="0" lang="en-IN" sz="15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mapped</a:t>
            </a:r>
            <a:r>
              <a:rPr b="0" lang="en-IN" sz="15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to all classes in </a:t>
            </a:r>
            <a:r>
              <a:rPr b="0" lang="en-IN" sz="15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the</a:t>
            </a:r>
            <a:r>
              <a:rPr b="0" lang="en-IN" sz="15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5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hierarchy</a:t>
            </a:r>
            <a:endParaRPr b="0" lang="en-IN" sz="1550" spc="-1" strike="noStrike">
              <a:latin typeface="Arial"/>
            </a:endParaRPr>
          </a:p>
        </p:txBody>
      </p:sp>
      <p:sp>
        <p:nvSpPr>
          <p:cNvPr id="1132" name="CustomShape 10"/>
          <p:cNvSpPr/>
          <p:nvPr/>
        </p:nvSpPr>
        <p:spPr>
          <a:xfrm>
            <a:off x="806400" y="3724560"/>
            <a:ext cx="206640" cy="12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964"/>
              </a:lnSpc>
            </a:pPr>
            <a:r>
              <a:rPr b="0" lang="en-IN" sz="105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</a:t>
            </a:r>
            <a:endParaRPr b="0" lang="en-IN" sz="1050" spc="-1" strike="noStrike">
              <a:latin typeface="Arial"/>
            </a:endParaRPr>
          </a:p>
        </p:txBody>
      </p:sp>
      <p:sp>
        <p:nvSpPr>
          <p:cNvPr id="1133" name="CustomShape 11"/>
          <p:cNvSpPr/>
          <p:nvPr/>
        </p:nvSpPr>
        <p:spPr>
          <a:xfrm>
            <a:off x="967680" y="3957480"/>
            <a:ext cx="6345000" cy="67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780"/>
              </a:lnSpc>
            </a:pPr>
            <a:r>
              <a:rPr b="0" lang="en-IN" sz="155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Three</a:t>
            </a:r>
            <a:r>
              <a:rPr b="0" lang="en-IN" sz="15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table is</a:t>
            </a:r>
            <a:r>
              <a:rPr b="0" lang="en-IN" sz="155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5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created</a:t>
            </a:r>
            <a:r>
              <a:rPr b="0" lang="en-IN" sz="15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55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Account,</a:t>
            </a:r>
            <a:r>
              <a:rPr b="0" lang="en-IN" sz="15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5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SavingAccount,</a:t>
            </a:r>
            <a:r>
              <a:rPr b="0" lang="en-IN" sz="15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55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CurrentAccount, as per normalization, table are need to join to get all data (sql outer join)</a:t>
            </a:r>
            <a:endParaRPr b="0" lang="en-IN" sz="1550" spc="-1" strike="noStrike">
              <a:latin typeface="Arial"/>
            </a:endParaRPr>
          </a:p>
        </p:txBody>
      </p:sp>
      <p:sp>
        <p:nvSpPr>
          <p:cNvPr id="1134" name="CustomShape 12"/>
          <p:cNvSpPr/>
          <p:nvPr/>
        </p:nvSpPr>
        <p:spPr>
          <a:xfrm>
            <a:off x="806400" y="3998880"/>
            <a:ext cx="206640" cy="12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964"/>
              </a:lnSpc>
            </a:pPr>
            <a:r>
              <a:rPr b="0" lang="en-IN" sz="105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</a:t>
            </a:r>
            <a:endParaRPr b="0" lang="en-IN" sz="1050" spc="-1" strike="noStrike">
              <a:latin typeface="Arial"/>
            </a:endParaRPr>
          </a:p>
        </p:txBody>
      </p:sp>
      <p:sp>
        <p:nvSpPr>
          <p:cNvPr id="1135" name="CustomShape 13"/>
          <p:cNvSpPr/>
          <p:nvPr/>
        </p:nvSpPr>
        <p:spPr>
          <a:xfrm>
            <a:off x="590400" y="4528800"/>
            <a:ext cx="7400880" cy="39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084"/>
              </a:lnSpc>
            </a:pPr>
            <a:r>
              <a:rPr b="0" lang="en-IN" sz="1600" spc="94" strike="noStrike" baseline="26000">
                <a:solidFill>
                  <a:srgbClr val="dd8047"/>
                </a:solidFill>
                <a:latin typeface="TEOFSI+OpenSymbol"/>
                <a:ea typeface="Noto Sans CJK SC"/>
              </a:rPr>
              <a:t></a:t>
            </a:r>
            <a:r>
              <a:rPr b="0" lang="en-IN" sz="1600" spc="-92" strike="noStrike">
                <a:solidFill>
                  <a:srgbClr val="000000"/>
                </a:solidFill>
                <a:latin typeface="AJJWSF+DejaVu Sans"/>
                <a:ea typeface="Noto Sans CJK SC"/>
              </a:rPr>
              <a:t>Table</a:t>
            </a:r>
            <a:r>
              <a:rPr b="0" lang="en-IN" sz="1600" spc="80" strike="noStrike">
                <a:solidFill>
                  <a:srgbClr val="000000"/>
                </a:solidFill>
                <a:latin typeface="AJJWSF+DejaVu Sans"/>
                <a:ea typeface="Noto Sans CJK SC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Noto Sans CJK SC"/>
              </a:rPr>
              <a:t>per  class(</a:t>
            </a:r>
            <a:r>
              <a:rPr b="0" lang="en-IN" sz="1600" spc="94" strike="noStrike" baseline="26000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r>
              <a:rPr b="0" lang="en-IN" sz="1600" spc="-92" strike="noStrike">
                <a:solidFill>
                  <a:srgbClr val="000000"/>
                </a:solidFill>
                <a:latin typeface="AJJWSF+DejaVu Sans"/>
                <a:ea typeface="DejaVu Sans"/>
              </a:rPr>
              <a:t>Table</a:t>
            </a:r>
            <a:r>
              <a:rPr b="0" lang="en-IN" sz="1600" spc="80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per concrete class)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136" name="CustomShape 14"/>
          <p:cNvSpPr/>
          <p:nvPr/>
        </p:nvSpPr>
        <p:spPr>
          <a:xfrm>
            <a:off x="967680" y="4964400"/>
            <a:ext cx="7392600" cy="22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780"/>
              </a:lnSpc>
            </a:pPr>
            <a:r>
              <a:rPr b="0" lang="en-IN" sz="15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Two table is going to create SavingAccount and CurrentAccount</a:t>
            </a:r>
            <a:endParaRPr b="0" lang="en-IN" sz="1550" spc="-1" strike="noStrike">
              <a:latin typeface="Arial"/>
            </a:endParaRPr>
          </a:p>
        </p:txBody>
      </p:sp>
      <p:sp>
        <p:nvSpPr>
          <p:cNvPr id="1137" name="CustomShape 15"/>
          <p:cNvSpPr/>
          <p:nvPr/>
        </p:nvSpPr>
        <p:spPr>
          <a:xfrm>
            <a:off x="806400" y="5005800"/>
            <a:ext cx="206640" cy="12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964"/>
              </a:lnSpc>
            </a:pPr>
            <a:r>
              <a:rPr b="0" lang="en-IN" sz="105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</a:t>
            </a:r>
            <a:endParaRPr b="0" lang="en-IN" sz="1050" spc="-1" strike="noStrike">
              <a:latin typeface="Arial"/>
            </a:endParaRPr>
          </a:p>
        </p:txBody>
      </p:sp>
      <p:sp>
        <p:nvSpPr>
          <p:cNvPr id="1138" name="CustomShape 16"/>
          <p:cNvSpPr/>
          <p:nvPr/>
        </p:nvSpPr>
        <p:spPr>
          <a:xfrm>
            <a:off x="967680" y="5198040"/>
            <a:ext cx="7959600" cy="22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780"/>
              </a:lnSpc>
            </a:pPr>
            <a:r>
              <a:rPr b="0" lang="en-IN" sz="14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Sql Union operation is required to get data, Identity auto gen key is not supported 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39" name="CustomShape 17"/>
          <p:cNvSpPr/>
          <p:nvPr/>
        </p:nvSpPr>
        <p:spPr>
          <a:xfrm>
            <a:off x="967680" y="5473800"/>
            <a:ext cx="6451920" cy="22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780"/>
              </a:lnSpc>
            </a:pPr>
            <a:r>
              <a:rPr b="0" lang="en-IN" sz="15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 U B, Not Supported by all vendors</a:t>
            </a:r>
            <a:endParaRPr b="0" lang="en-IN" sz="1550" spc="-1" strike="noStrike">
              <a:latin typeface="Arial"/>
            </a:endParaRPr>
          </a:p>
        </p:txBody>
      </p:sp>
      <p:sp>
        <p:nvSpPr>
          <p:cNvPr id="1140" name="CustomShape 18"/>
          <p:cNvSpPr/>
          <p:nvPr/>
        </p:nvSpPr>
        <p:spPr>
          <a:xfrm>
            <a:off x="806400" y="5515200"/>
            <a:ext cx="206640" cy="12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964"/>
              </a:lnSpc>
            </a:pPr>
            <a:r>
              <a:rPr b="0" lang="en-IN" sz="105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</a:t>
            </a:r>
            <a:endParaRPr b="0" lang="en-IN" sz="1050" spc="-1" strike="noStrike">
              <a:latin typeface="Arial"/>
            </a:endParaRPr>
          </a:p>
        </p:txBody>
      </p:sp>
      <p:sp>
        <p:nvSpPr>
          <p:cNvPr id="1141" name="CustomShape 19"/>
          <p:cNvSpPr/>
          <p:nvPr/>
        </p:nvSpPr>
        <p:spPr>
          <a:xfrm>
            <a:off x="967680" y="5707440"/>
            <a:ext cx="1677600" cy="22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3" name="CustomShape 2"/>
          <p:cNvSpPr/>
          <p:nvPr/>
        </p:nvSpPr>
        <p:spPr>
          <a:xfrm>
            <a:off x="702360" y="428760"/>
            <a:ext cx="7080120" cy="39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084"/>
              </a:lnSpc>
            </a:pPr>
            <a:r>
              <a:rPr b="0" lang="en-IN" sz="2400" spc="-92" strike="noStrike">
                <a:solidFill>
                  <a:srgbClr val="000000"/>
                </a:solidFill>
                <a:latin typeface="AJJWSF+DejaVu Sans"/>
                <a:ea typeface="DejaVu Sans"/>
              </a:rPr>
              <a:t>Single table (single table per hierarchy)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144" name="CustomShape 3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CustomShape 1"/>
          <p:cNvSpPr/>
          <p:nvPr/>
        </p:nvSpPr>
        <p:spPr>
          <a:xfrm>
            <a:off x="702360" y="428760"/>
            <a:ext cx="426636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148" strike="noStrike">
                <a:solidFill>
                  <a:srgbClr val="775f55"/>
                </a:solidFill>
                <a:latin typeface="AJJWSF+DejaVu Sans"/>
                <a:ea typeface="DejaVu Sans"/>
              </a:rPr>
              <a:t>Table</a:t>
            </a:r>
            <a:r>
              <a:rPr b="0" lang="en-IN" sz="4400" spc="143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per class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146" name="CustomShape 2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  <p:pic>
        <p:nvPicPr>
          <p:cNvPr id="1147" name="" descr=""/>
          <p:cNvPicPr/>
          <p:nvPr/>
        </p:nvPicPr>
        <p:blipFill>
          <a:blip r:embed="rId1"/>
          <a:stretch/>
        </p:blipFill>
        <p:spPr>
          <a:xfrm>
            <a:off x="971280" y="1296000"/>
            <a:ext cx="6732000" cy="5048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9" name="CustomShape 2"/>
          <p:cNvSpPr/>
          <p:nvPr/>
        </p:nvSpPr>
        <p:spPr>
          <a:xfrm>
            <a:off x="702360" y="428760"/>
            <a:ext cx="475632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32" strike="noStrike">
                <a:solidFill>
                  <a:srgbClr val="775f55"/>
                </a:solidFill>
                <a:latin typeface="AJJWSF+DejaVu Sans"/>
                <a:ea typeface="DejaVu Sans"/>
              </a:rPr>
              <a:t>Workshop</a:t>
            </a:r>
            <a:r>
              <a:rPr b="0" lang="en-IN" sz="4400" spc="21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topics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150" name="CustomShape 3"/>
          <p:cNvSpPr/>
          <p:nvPr/>
        </p:nvSpPr>
        <p:spPr>
          <a:xfrm>
            <a:off x="867240" y="1629360"/>
            <a:ext cx="234792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Hibernate-What it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is ?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51" name="CustomShape 4"/>
          <p:cNvSpPr/>
          <p:nvPr/>
        </p:nvSpPr>
        <p:spPr>
          <a:xfrm>
            <a:off x="547200" y="1675080"/>
            <a:ext cx="248760" cy="3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763"/>
              </a:lnSpc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565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</p:txBody>
      </p:sp>
      <p:sp>
        <p:nvSpPr>
          <p:cNvPr id="1152" name="CustomShape 5"/>
          <p:cNvSpPr/>
          <p:nvPr/>
        </p:nvSpPr>
        <p:spPr>
          <a:xfrm>
            <a:off x="4878000" y="1773360"/>
            <a:ext cx="347688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ff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ff0000"/>
                </a:solidFill>
                <a:latin typeface="Times New Roman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ff0000"/>
                </a:solidFill>
                <a:latin typeface="DLHAQU+DejaVu Sans Bold"/>
                <a:ea typeface="DejaVu Sans"/>
              </a:rPr>
              <a:t>HQL and</a:t>
            </a:r>
            <a:r>
              <a:rPr b="1" lang="en-IN" sz="1600" spc="-12" strike="noStrike">
                <a:solidFill>
                  <a:srgbClr val="ff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ff0000"/>
                </a:solidFill>
                <a:latin typeface="DLHAQU+DejaVu Sans Bold"/>
                <a:ea typeface="DejaVu Sans"/>
              </a:rPr>
              <a:t>the</a:t>
            </a:r>
            <a:r>
              <a:rPr b="1" lang="en-IN" sz="1600" spc="-15" strike="noStrike">
                <a:solidFill>
                  <a:srgbClr val="ff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ff0000"/>
                </a:solidFill>
                <a:latin typeface="DLHAQU+DejaVu Sans Bold"/>
                <a:ea typeface="DejaVu Sans"/>
              </a:rPr>
              <a:t>Query Object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153" name="CustomShape 6"/>
          <p:cNvSpPr/>
          <p:nvPr/>
        </p:nvSpPr>
        <p:spPr>
          <a:xfrm>
            <a:off x="867240" y="1931400"/>
            <a:ext cx="167760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29" strike="noStrike">
                <a:solidFill>
                  <a:srgbClr val="000000"/>
                </a:solidFill>
                <a:latin typeface="DLHAQU+DejaVu Sans Bold"/>
                <a:ea typeface="DejaVu Sans"/>
              </a:rPr>
              <a:t>JPA-</a:t>
            </a:r>
            <a:r>
              <a:rPr b="1" lang="en-IN" sz="1400" spc="29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What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it is?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54" name="CustomShape 7"/>
          <p:cNvSpPr/>
          <p:nvPr/>
        </p:nvSpPr>
        <p:spPr>
          <a:xfrm>
            <a:off x="5335200" y="2058120"/>
            <a:ext cx="3423600" cy="51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Select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and 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Pagination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in</a:t>
            </a:r>
            <a:r>
              <a:rPr b="0" lang="en-IN" sz="16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HQL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860"/>
              </a:lnSpc>
              <a:spcBef>
                <a:spcPts val="317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Named Quarries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155" name="CustomShape 8"/>
          <p:cNvSpPr/>
          <p:nvPr/>
        </p:nvSpPr>
        <p:spPr>
          <a:xfrm>
            <a:off x="867240" y="2235960"/>
            <a:ext cx="196272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ORM and</a:t>
            </a:r>
            <a:r>
              <a:rPr b="1" lang="en-IN" sz="1600" spc="-15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Issues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156" name="CustomShape 9"/>
          <p:cNvSpPr/>
          <p:nvPr/>
        </p:nvSpPr>
        <p:spPr>
          <a:xfrm>
            <a:off x="547200" y="2286360"/>
            <a:ext cx="263160" cy="222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73"/>
              </a:lnSpc>
            </a:pPr>
            <a:r>
              <a:rPr b="0" lang="en-IN" sz="9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9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33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6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9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9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565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07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9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</p:txBody>
      </p:sp>
      <p:sp>
        <p:nvSpPr>
          <p:cNvPr id="1157" name="CustomShape 10"/>
          <p:cNvSpPr/>
          <p:nvPr/>
        </p:nvSpPr>
        <p:spPr>
          <a:xfrm>
            <a:off x="867240" y="2565360"/>
            <a:ext cx="3427200" cy="81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Hello World</a:t>
            </a:r>
            <a:r>
              <a:rPr b="1" lang="en-IN" sz="1400" spc="9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CRUD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799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Primary </a:t>
            </a:r>
            <a:r>
              <a:rPr b="1" lang="en-IN" sz="1400" spc="-15" strike="noStrike">
                <a:solidFill>
                  <a:srgbClr val="000000"/>
                </a:solidFill>
                <a:latin typeface="DLHAQU+DejaVu Sans Bold"/>
                <a:ea typeface="DejaVu Sans"/>
              </a:rPr>
              <a:t>key</a:t>
            </a:r>
            <a:r>
              <a:rPr b="1" lang="en-IN" sz="1400" spc="7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generation strategy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751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More annotations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58" name="CustomShape 11"/>
          <p:cNvSpPr/>
          <p:nvPr/>
        </p:nvSpPr>
        <p:spPr>
          <a:xfrm>
            <a:off x="5335200" y="2639160"/>
            <a:ext cx="336960" cy="18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454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159" name="CustomShape 12"/>
          <p:cNvSpPr/>
          <p:nvPr/>
        </p:nvSpPr>
        <p:spPr>
          <a:xfrm>
            <a:off x="5678280" y="2626200"/>
            <a:ext cx="128520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Criteria API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160" name="CustomShape 13"/>
          <p:cNvSpPr/>
          <p:nvPr/>
        </p:nvSpPr>
        <p:spPr>
          <a:xfrm>
            <a:off x="4878000" y="3206880"/>
            <a:ext cx="336960" cy="103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454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454"/>
              </a:lnSpc>
              <a:spcBef>
                <a:spcPts val="5247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161" name="CustomShape 14"/>
          <p:cNvSpPr/>
          <p:nvPr/>
        </p:nvSpPr>
        <p:spPr>
          <a:xfrm>
            <a:off x="5290920" y="3192480"/>
            <a:ext cx="2793240" cy="107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caching</a:t>
            </a:r>
            <a:endParaRPr b="0" lang="en-IN" sz="1600" spc="-1" strike="noStrike">
              <a:latin typeface="Arial"/>
            </a:endParaRPr>
          </a:p>
          <a:p>
            <a:pPr marL="44280">
              <a:lnSpc>
                <a:spcPts val="1860"/>
              </a:lnSpc>
              <a:spcBef>
                <a:spcPts val="329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26" strike="noStrike">
                <a:solidFill>
                  <a:srgbClr val="000000"/>
                </a:solidFill>
                <a:latin typeface="AJJWSF+DejaVu Sans"/>
                <a:ea typeface="DejaVu Sans"/>
              </a:rPr>
              <a:t>First</a:t>
            </a:r>
            <a:r>
              <a:rPr b="0" lang="en-IN" sz="1600" spc="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Level</a:t>
            </a:r>
            <a:endParaRPr b="0" lang="en-IN" sz="1600" spc="-1" strike="noStrike">
              <a:latin typeface="Arial"/>
            </a:endParaRPr>
          </a:p>
          <a:p>
            <a:pPr marL="44280">
              <a:lnSpc>
                <a:spcPts val="1860"/>
              </a:lnSpc>
              <a:spcBef>
                <a:spcPts val="320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Second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Level Cache</a:t>
            </a:r>
            <a:endParaRPr b="0" lang="en-IN" sz="1600" spc="-1" strike="noStrike">
              <a:latin typeface="Arial"/>
            </a:endParaRPr>
          </a:p>
          <a:p>
            <a:pPr marL="44280">
              <a:lnSpc>
                <a:spcPts val="1860"/>
              </a:lnSpc>
              <a:spcBef>
                <a:spcPts val="369"/>
              </a:spcBef>
            </a:pP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optimization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162" name="CustomShape 15"/>
          <p:cNvSpPr/>
          <p:nvPr/>
        </p:nvSpPr>
        <p:spPr>
          <a:xfrm>
            <a:off x="867240" y="3472200"/>
            <a:ext cx="2814480" cy="82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Object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life cycle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799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Architecture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788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Component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63" name="CustomShape 16"/>
          <p:cNvSpPr/>
          <p:nvPr/>
        </p:nvSpPr>
        <p:spPr>
          <a:xfrm>
            <a:off x="4878000" y="4327560"/>
            <a:ext cx="366768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</a:t>
            </a:r>
            <a:r>
              <a:rPr b="1" lang="en-IN" sz="1600" spc="-12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Batch Processing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164" name="CustomShape 17"/>
          <p:cNvSpPr/>
          <p:nvPr/>
        </p:nvSpPr>
        <p:spPr>
          <a:xfrm>
            <a:off x="867240" y="4377600"/>
            <a:ext cx="19227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Relation 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65" name="CustomShape 18"/>
          <p:cNvSpPr/>
          <p:nvPr/>
        </p:nvSpPr>
        <p:spPr>
          <a:xfrm>
            <a:off x="1187280" y="4660920"/>
            <a:ext cx="235368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Many-to-one 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66" name="CustomShape 19"/>
          <p:cNvSpPr/>
          <p:nvPr/>
        </p:nvSpPr>
        <p:spPr>
          <a:xfrm>
            <a:off x="912960" y="469764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167" name="CustomShape 20"/>
          <p:cNvSpPr/>
          <p:nvPr/>
        </p:nvSpPr>
        <p:spPr>
          <a:xfrm>
            <a:off x="1187280" y="4943880"/>
            <a:ext cx="218340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one-to-one 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68" name="CustomShape 21"/>
          <p:cNvSpPr/>
          <p:nvPr/>
        </p:nvSpPr>
        <p:spPr>
          <a:xfrm>
            <a:off x="912960" y="497952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169" name="CustomShape 22"/>
          <p:cNvSpPr/>
          <p:nvPr/>
        </p:nvSpPr>
        <p:spPr>
          <a:xfrm>
            <a:off x="1187280" y="5227200"/>
            <a:ext cx="252504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Many-to-Many 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70" name="CustomShape 23"/>
          <p:cNvSpPr/>
          <p:nvPr/>
        </p:nvSpPr>
        <p:spPr>
          <a:xfrm>
            <a:off x="912960" y="526284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171" name="CustomShape 24"/>
          <p:cNvSpPr/>
          <p:nvPr/>
        </p:nvSpPr>
        <p:spPr>
          <a:xfrm>
            <a:off x="867240" y="5529600"/>
            <a:ext cx="260892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Inheritance in Hibernate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72" name="CustomShape 25"/>
          <p:cNvSpPr/>
          <p:nvPr/>
        </p:nvSpPr>
        <p:spPr>
          <a:xfrm>
            <a:off x="547200" y="5575320"/>
            <a:ext cx="248760" cy="9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763"/>
              </a:lnSpc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</p:txBody>
      </p:sp>
      <p:sp>
        <p:nvSpPr>
          <p:cNvPr id="1173" name="CustomShape 26"/>
          <p:cNvSpPr/>
          <p:nvPr/>
        </p:nvSpPr>
        <p:spPr>
          <a:xfrm>
            <a:off x="1187280" y="5811480"/>
            <a:ext cx="229968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Single </a:t>
            </a:r>
            <a:r>
              <a:rPr b="1" lang="en-IN" sz="1400" spc="-35" strike="noStrike">
                <a:solidFill>
                  <a:srgbClr val="000000"/>
                </a:solidFill>
                <a:latin typeface="DLHAQU+DejaVu Sans Bold"/>
                <a:ea typeface="DejaVu Sans"/>
              </a:rPr>
              <a:t>Table</a:t>
            </a:r>
            <a:r>
              <a:rPr b="1" lang="en-IN" sz="1400" spc="26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Strategy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74" name="CustomShape 27"/>
          <p:cNvSpPr/>
          <p:nvPr/>
        </p:nvSpPr>
        <p:spPr>
          <a:xfrm>
            <a:off x="912960" y="584820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175" name="CustomShape 28"/>
          <p:cNvSpPr/>
          <p:nvPr/>
        </p:nvSpPr>
        <p:spPr>
          <a:xfrm>
            <a:off x="1187280" y="6094440"/>
            <a:ext cx="260280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35" strike="noStrike">
                <a:solidFill>
                  <a:srgbClr val="000000"/>
                </a:solidFill>
                <a:latin typeface="DLHAQU+DejaVu Sans Bold"/>
                <a:ea typeface="DejaVu Sans"/>
              </a:rPr>
              <a:t>Table</a:t>
            </a:r>
            <a:r>
              <a:rPr b="1" lang="en-IN" sz="1400" spc="26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Per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Class Strategy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76" name="CustomShape 29"/>
          <p:cNvSpPr/>
          <p:nvPr/>
        </p:nvSpPr>
        <p:spPr>
          <a:xfrm>
            <a:off x="912960" y="613152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177" name="CustomShape 30"/>
          <p:cNvSpPr/>
          <p:nvPr/>
        </p:nvSpPr>
        <p:spPr>
          <a:xfrm>
            <a:off x="912960" y="641484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178" name="CustomShape 31"/>
          <p:cNvSpPr/>
          <p:nvPr/>
        </p:nvSpPr>
        <p:spPr>
          <a:xfrm>
            <a:off x="1187280" y="6337080"/>
            <a:ext cx="4898520" cy="4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marL="189360"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  <a:p>
            <a:pPr marL="189360">
              <a:lnSpc>
                <a:spcPts val="1630"/>
              </a:lnSpc>
              <a:spcBef>
                <a:spcPts val="51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Joined Strategy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0" name="CustomShape 2"/>
          <p:cNvSpPr/>
          <p:nvPr/>
        </p:nvSpPr>
        <p:spPr>
          <a:xfrm>
            <a:off x="702360" y="428760"/>
            <a:ext cx="132264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HQL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181" name="CustomShape 3"/>
          <p:cNvSpPr/>
          <p:nvPr/>
        </p:nvSpPr>
        <p:spPr>
          <a:xfrm>
            <a:off x="1003320" y="1660320"/>
            <a:ext cx="2868120" cy="24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967"/>
              </a:lnSpc>
            </a:pPr>
            <a:r>
              <a:rPr b="0" lang="en-IN" sz="17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HQL is OO version </a:t>
            </a:r>
            <a:r>
              <a:rPr b="0" lang="en-IN" sz="17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of</a:t>
            </a:r>
            <a:r>
              <a:rPr b="0" lang="en-IN" sz="17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SQL</a:t>
            </a:r>
            <a:endParaRPr b="0" lang="en-IN" sz="1700" spc="-1" strike="noStrike">
              <a:latin typeface="Arial"/>
            </a:endParaRPr>
          </a:p>
        </p:txBody>
      </p:sp>
      <p:sp>
        <p:nvSpPr>
          <p:cNvPr id="1182" name="CustomShape 4"/>
          <p:cNvSpPr/>
          <p:nvPr/>
        </p:nvSpPr>
        <p:spPr>
          <a:xfrm>
            <a:off x="702360" y="1714320"/>
            <a:ext cx="26532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916"/>
              </a:lnSpc>
            </a:pPr>
            <a:r>
              <a:rPr b="0" lang="en-IN" sz="10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000" spc="-1" strike="noStrike">
              <a:latin typeface="Arial"/>
            </a:endParaRPr>
          </a:p>
          <a:p>
            <a:pPr>
              <a:lnSpc>
                <a:spcPts val="916"/>
              </a:lnSpc>
              <a:spcBef>
                <a:spcPts val="1772"/>
              </a:spcBef>
            </a:pPr>
            <a:r>
              <a:rPr b="0" lang="en-IN" sz="10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183" name="CustomShape 5"/>
          <p:cNvSpPr/>
          <p:nvPr/>
        </p:nvSpPr>
        <p:spPr>
          <a:xfrm>
            <a:off x="1003320" y="2001960"/>
            <a:ext cx="7171920" cy="4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967"/>
              </a:lnSpc>
            </a:pPr>
            <a:r>
              <a:rPr b="0" lang="en-IN" sz="17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HQL uses class </a:t>
            </a:r>
            <a:r>
              <a:rPr b="0" lang="en-IN" sz="17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name</a:t>
            </a:r>
            <a:r>
              <a:rPr b="0" lang="en-IN" sz="17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instead </a:t>
            </a:r>
            <a:r>
              <a:rPr b="0" lang="en-IN" sz="17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of</a:t>
            </a:r>
            <a:r>
              <a:rPr b="0" lang="en-IN" sz="17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table </a:t>
            </a:r>
            <a:r>
              <a:rPr b="0" lang="en-IN" sz="17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name,</a:t>
            </a:r>
            <a:r>
              <a:rPr b="0" lang="en-IN" sz="17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and</a:t>
            </a:r>
            <a:r>
              <a:rPr b="0" lang="en-IN" sz="17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property names</a:t>
            </a:r>
            <a:endParaRPr b="0" lang="en-IN" sz="1700" spc="-1" strike="noStrike">
              <a:latin typeface="Arial"/>
            </a:endParaRPr>
          </a:p>
          <a:p>
            <a:pPr>
              <a:lnSpc>
                <a:spcPts val="1967"/>
              </a:lnSpc>
            </a:pPr>
            <a:r>
              <a:rPr b="0" lang="en-IN" sz="17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instead </a:t>
            </a:r>
            <a:r>
              <a:rPr b="0" lang="en-IN" sz="17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of</a:t>
            </a:r>
            <a:r>
              <a:rPr b="0" lang="en-IN" sz="17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column </a:t>
            </a:r>
            <a:r>
              <a:rPr b="0" lang="en-IN" sz="17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name</a:t>
            </a:r>
            <a:endParaRPr b="0" lang="en-IN" sz="1700" spc="-1" strike="noStrike">
              <a:latin typeface="Arial"/>
            </a:endParaRPr>
          </a:p>
        </p:txBody>
      </p:sp>
      <p:sp>
        <p:nvSpPr>
          <p:cNvPr id="1184" name="CustomShape 6"/>
          <p:cNvSpPr/>
          <p:nvPr/>
        </p:nvSpPr>
        <p:spPr>
          <a:xfrm>
            <a:off x="1003320" y="2599920"/>
            <a:ext cx="4394160" cy="24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967"/>
              </a:lnSpc>
            </a:pPr>
            <a:r>
              <a:rPr b="0" lang="en-IN" sz="17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HQL fully</a:t>
            </a:r>
            <a:r>
              <a:rPr b="0" lang="en-IN" sz="17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supports polymorphic queries</a:t>
            </a:r>
            <a:endParaRPr b="0" lang="en-IN" sz="1700" spc="-1" strike="noStrike">
              <a:latin typeface="Arial"/>
            </a:endParaRPr>
          </a:p>
        </p:txBody>
      </p:sp>
      <p:sp>
        <p:nvSpPr>
          <p:cNvPr id="1185" name="CustomShape 7"/>
          <p:cNvSpPr/>
          <p:nvPr/>
        </p:nvSpPr>
        <p:spPr>
          <a:xfrm>
            <a:off x="702360" y="2654280"/>
            <a:ext cx="265320" cy="11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916"/>
              </a:lnSpc>
            </a:pPr>
            <a:r>
              <a:rPr b="0" lang="en-IN" sz="10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186" name="CustomShape 8"/>
          <p:cNvSpPr/>
          <p:nvPr/>
        </p:nvSpPr>
        <p:spPr>
          <a:xfrm>
            <a:off x="1003320" y="2945520"/>
            <a:ext cx="7423560" cy="67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628"/>
              </a:lnSpc>
            </a:pPr>
            <a:r>
              <a:rPr b="1" lang="en-IN" sz="2250" spc="-72" strike="noStrike">
                <a:solidFill>
                  <a:srgbClr val="ff0000"/>
                </a:solidFill>
                <a:latin typeface="DLHAQU+DejaVu Sans Bold"/>
                <a:ea typeface="DejaVu Sans"/>
              </a:rPr>
              <a:t>Way</a:t>
            </a:r>
            <a:r>
              <a:rPr b="1" lang="en-IN" sz="2250" spc="69" strike="noStrike">
                <a:solidFill>
                  <a:srgbClr val="ff0000"/>
                </a:solidFill>
                <a:latin typeface="DLHAQU+DejaVu Sans Bold"/>
                <a:ea typeface="DejaVu Sans"/>
              </a:rPr>
              <a:t> </a:t>
            </a:r>
            <a:r>
              <a:rPr b="1" lang="en-IN" sz="2250" spc="-1" strike="noStrike">
                <a:solidFill>
                  <a:srgbClr val="ff0000"/>
                </a:solidFill>
                <a:latin typeface="DLHAQU+DejaVu Sans Bold"/>
                <a:ea typeface="DejaVu Sans"/>
              </a:rPr>
              <a:t>to pulling data from the database in the</a:t>
            </a:r>
            <a:endParaRPr b="0" lang="en-IN" sz="2250" spc="-1" strike="noStrike">
              <a:latin typeface="Arial"/>
            </a:endParaRPr>
          </a:p>
          <a:p>
            <a:pPr>
              <a:lnSpc>
                <a:spcPts val="2628"/>
              </a:lnSpc>
              <a:spcBef>
                <a:spcPts val="79"/>
              </a:spcBef>
            </a:pPr>
            <a:r>
              <a:rPr b="1" lang="en-IN" sz="2250" spc="-1" strike="noStrike">
                <a:solidFill>
                  <a:srgbClr val="ff0000"/>
                </a:solidFill>
                <a:latin typeface="DLHAQU+DejaVu Sans Bold"/>
                <a:ea typeface="DejaVu Sans"/>
              </a:rPr>
              <a:t>Hibernate.</a:t>
            </a:r>
            <a:endParaRPr b="0" lang="en-IN" sz="2250" spc="-1" strike="noStrike">
              <a:latin typeface="Arial"/>
            </a:endParaRPr>
          </a:p>
        </p:txBody>
      </p:sp>
      <p:sp>
        <p:nvSpPr>
          <p:cNvPr id="1187" name="CustomShape 9"/>
          <p:cNvSpPr/>
          <p:nvPr/>
        </p:nvSpPr>
        <p:spPr>
          <a:xfrm>
            <a:off x="702360" y="3020040"/>
            <a:ext cx="303120" cy="15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219"/>
              </a:lnSpc>
            </a:pPr>
            <a:r>
              <a:rPr b="0" lang="en-IN" sz="13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350" spc="-1" strike="noStrike">
              <a:latin typeface="Arial"/>
            </a:endParaRPr>
          </a:p>
        </p:txBody>
      </p:sp>
      <p:sp>
        <p:nvSpPr>
          <p:cNvPr id="1188" name="CustomShape 10"/>
          <p:cNvSpPr/>
          <p:nvPr/>
        </p:nvSpPr>
        <p:spPr>
          <a:xfrm>
            <a:off x="1003320" y="3693600"/>
            <a:ext cx="6491880" cy="24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967"/>
              </a:lnSpc>
            </a:pPr>
            <a:r>
              <a:rPr b="1" lang="en-IN" sz="1150" spc="9" strike="noStrike">
                <a:solidFill>
                  <a:srgbClr val="94b6d2"/>
                </a:solidFill>
                <a:latin typeface="DLHAQU+DejaVu Sans Bold"/>
                <a:ea typeface="DejaVu Sans"/>
              </a:rPr>
              <a:t>1.</a:t>
            </a:r>
            <a:r>
              <a:rPr b="1" lang="en-IN" sz="1150" spc="857" strike="noStrike">
                <a:solidFill>
                  <a:srgbClr val="94b6d2"/>
                </a:solidFill>
                <a:latin typeface="DLHAQU+DejaVu Sans Bold"/>
                <a:ea typeface="DejaVu Sans"/>
              </a:rPr>
              <a:t> </a:t>
            </a:r>
            <a:r>
              <a:rPr b="1" lang="en-IN" sz="17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Using session</a:t>
            </a:r>
            <a:r>
              <a:rPr b="1" lang="en-IN" sz="1700" spc="-12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7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methods(get() </a:t>
            </a:r>
            <a:r>
              <a:rPr b="1" lang="en-IN" sz="1700" spc="-12" strike="noStrike">
                <a:solidFill>
                  <a:srgbClr val="000000"/>
                </a:solidFill>
                <a:latin typeface="DLHAQU+DejaVu Sans Bold"/>
                <a:ea typeface="DejaVu Sans"/>
              </a:rPr>
              <a:t>and</a:t>
            </a:r>
            <a:r>
              <a:rPr b="1" lang="en-IN" sz="17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 load() methods)</a:t>
            </a:r>
            <a:endParaRPr b="0" lang="en-IN" sz="1700" spc="-1" strike="noStrike">
              <a:latin typeface="Arial"/>
            </a:endParaRPr>
          </a:p>
        </p:txBody>
      </p:sp>
      <p:sp>
        <p:nvSpPr>
          <p:cNvPr id="1189" name="CustomShape 11"/>
          <p:cNvSpPr/>
          <p:nvPr/>
        </p:nvSpPr>
        <p:spPr>
          <a:xfrm>
            <a:off x="1708200" y="4008600"/>
            <a:ext cx="3451680" cy="20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8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limited control to accessing data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90" name="CustomShape 12"/>
          <p:cNvSpPr/>
          <p:nvPr/>
        </p:nvSpPr>
        <p:spPr>
          <a:xfrm>
            <a:off x="1261080" y="4041360"/>
            <a:ext cx="253080" cy="12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952"/>
              </a:lnSpc>
            </a:pPr>
            <a:r>
              <a:rPr b="0" lang="en-IN" sz="10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</a:t>
            </a:r>
            <a:endParaRPr b="0" lang="en-IN" sz="1050" spc="-1" strike="noStrike">
              <a:latin typeface="Arial"/>
            </a:endParaRPr>
          </a:p>
        </p:txBody>
      </p:sp>
      <p:sp>
        <p:nvSpPr>
          <p:cNvPr id="1191" name="CustomShape 13"/>
          <p:cNvSpPr/>
          <p:nvPr/>
        </p:nvSpPr>
        <p:spPr>
          <a:xfrm>
            <a:off x="1003320" y="4290480"/>
            <a:ext cx="3422880" cy="24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967"/>
              </a:lnSpc>
            </a:pPr>
            <a:r>
              <a:rPr b="1" lang="en-IN" sz="1150" spc="9" strike="noStrike">
                <a:solidFill>
                  <a:srgbClr val="94b6d2"/>
                </a:solidFill>
                <a:latin typeface="DLHAQU+DejaVu Sans Bold"/>
                <a:ea typeface="DejaVu Sans"/>
              </a:rPr>
              <a:t>2.</a:t>
            </a:r>
            <a:r>
              <a:rPr b="1" lang="en-IN" sz="1150" spc="857" strike="noStrike">
                <a:solidFill>
                  <a:srgbClr val="94b6d2"/>
                </a:solidFill>
                <a:latin typeface="DLHAQU+DejaVu Sans Bold"/>
                <a:ea typeface="DejaVu Sans"/>
              </a:rPr>
              <a:t> </a:t>
            </a:r>
            <a:r>
              <a:rPr b="1" lang="en-IN" sz="17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Using HQL &amp;</a:t>
            </a:r>
            <a:r>
              <a:rPr b="1" lang="en-IN" sz="1700" spc="-18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7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Native HQL</a:t>
            </a:r>
            <a:endParaRPr b="0" lang="en-IN" sz="1700" spc="-1" strike="noStrike">
              <a:latin typeface="Arial"/>
            </a:endParaRPr>
          </a:p>
        </p:txBody>
      </p:sp>
      <p:sp>
        <p:nvSpPr>
          <p:cNvPr id="1192" name="CustomShape 14"/>
          <p:cNvSpPr/>
          <p:nvPr/>
        </p:nvSpPr>
        <p:spPr>
          <a:xfrm>
            <a:off x="1583640" y="4605480"/>
            <a:ext cx="4261680" cy="20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8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Slightly more control using where clause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93" name="CustomShape 15"/>
          <p:cNvSpPr/>
          <p:nvPr/>
        </p:nvSpPr>
        <p:spPr>
          <a:xfrm>
            <a:off x="1261080" y="4638240"/>
            <a:ext cx="253080" cy="12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952"/>
              </a:lnSpc>
            </a:pPr>
            <a:r>
              <a:rPr b="0" lang="en-IN" sz="10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</a:t>
            </a:r>
            <a:endParaRPr b="0" lang="en-IN" sz="1050" spc="-1" strike="noStrike">
              <a:latin typeface="Arial"/>
            </a:endParaRPr>
          </a:p>
        </p:txBody>
      </p:sp>
      <p:sp>
        <p:nvSpPr>
          <p:cNvPr id="1194" name="CustomShape 16"/>
          <p:cNvSpPr/>
          <p:nvPr/>
        </p:nvSpPr>
        <p:spPr>
          <a:xfrm>
            <a:off x="1003320" y="4887360"/>
            <a:ext cx="2613960" cy="24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967"/>
              </a:lnSpc>
            </a:pPr>
            <a:r>
              <a:rPr b="1" lang="en-IN" sz="1150" spc="9" strike="noStrike">
                <a:solidFill>
                  <a:srgbClr val="94b6d2"/>
                </a:solidFill>
                <a:latin typeface="DLHAQU+DejaVu Sans Bold"/>
                <a:ea typeface="DejaVu Sans"/>
              </a:rPr>
              <a:t>3.</a:t>
            </a:r>
            <a:r>
              <a:rPr b="1" lang="en-IN" sz="1150" spc="857" strike="noStrike">
                <a:solidFill>
                  <a:srgbClr val="94b6d2"/>
                </a:solidFill>
                <a:latin typeface="DLHAQU+DejaVu Sans Bold"/>
                <a:ea typeface="DejaVu Sans"/>
              </a:rPr>
              <a:t> </a:t>
            </a:r>
            <a:r>
              <a:rPr b="1" lang="en-IN" sz="17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Using Criteria</a:t>
            </a:r>
            <a:r>
              <a:rPr b="1" lang="en-IN" sz="1700" spc="-15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7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API</a:t>
            </a:r>
            <a:endParaRPr b="0" lang="en-IN" sz="1700" spc="-1" strike="noStrike">
              <a:latin typeface="Arial"/>
            </a:endParaRPr>
          </a:p>
        </p:txBody>
      </p:sp>
      <p:sp>
        <p:nvSpPr>
          <p:cNvPr id="1195" name="CustomShape 17"/>
          <p:cNvSpPr/>
          <p:nvPr/>
        </p:nvSpPr>
        <p:spPr>
          <a:xfrm>
            <a:off x="1583640" y="5204880"/>
            <a:ext cx="6026040" cy="24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967"/>
              </a:lnSpc>
            </a:pPr>
            <a:r>
              <a:rPr b="1" lang="en-IN" sz="1700" spc="-12" strike="noStrike">
                <a:solidFill>
                  <a:srgbClr val="000000"/>
                </a:solidFill>
                <a:latin typeface="DLHAQU+DejaVu Sans Bold"/>
                <a:ea typeface="DejaVu Sans"/>
              </a:rPr>
              <a:t>The</a:t>
            </a:r>
            <a:r>
              <a:rPr b="1" lang="en-IN" sz="17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 criteria </a:t>
            </a:r>
            <a:r>
              <a:rPr b="1" lang="en-IN" sz="1700" spc="-12" strike="noStrike">
                <a:solidFill>
                  <a:srgbClr val="000000"/>
                </a:solidFill>
                <a:latin typeface="DLHAQU+DejaVu Sans Bold"/>
                <a:ea typeface="DejaVu Sans"/>
              </a:rPr>
              <a:t>API</a:t>
            </a:r>
            <a:r>
              <a:rPr b="1" lang="en-IN" sz="17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 is</a:t>
            </a:r>
            <a:r>
              <a:rPr b="1" lang="en-IN" sz="1700" spc="-12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7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an alternative of HQL queries.</a:t>
            </a:r>
            <a:endParaRPr b="0" lang="en-IN" sz="1700" spc="-1" strike="noStrike">
              <a:latin typeface="Arial"/>
            </a:endParaRPr>
          </a:p>
        </p:txBody>
      </p:sp>
      <p:sp>
        <p:nvSpPr>
          <p:cNvPr id="1196" name="CustomShape 18"/>
          <p:cNvSpPr/>
          <p:nvPr/>
        </p:nvSpPr>
        <p:spPr>
          <a:xfrm>
            <a:off x="1261080" y="5244480"/>
            <a:ext cx="273600" cy="14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145"/>
              </a:lnSpc>
            </a:pPr>
            <a:r>
              <a:rPr b="0" lang="en-IN" sz="12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</a:t>
            </a:r>
            <a:endParaRPr b="0" lang="en-IN" sz="1250" spc="-1" strike="noStrike">
              <a:latin typeface="Arial"/>
            </a:endParaRPr>
          </a:p>
        </p:txBody>
      </p:sp>
      <p:sp>
        <p:nvSpPr>
          <p:cNvPr id="1197" name="CustomShape 19"/>
          <p:cNvSpPr/>
          <p:nvPr/>
        </p:nvSpPr>
        <p:spPr>
          <a:xfrm>
            <a:off x="1583640" y="5520960"/>
            <a:ext cx="7013880" cy="24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967"/>
              </a:lnSpc>
            </a:pPr>
            <a:r>
              <a:rPr b="1" lang="en-IN" sz="1700" spc="-12" strike="noStrike">
                <a:solidFill>
                  <a:srgbClr val="000000"/>
                </a:solidFill>
                <a:latin typeface="DLHAQU+DejaVu Sans Bold"/>
                <a:ea typeface="DejaVu Sans"/>
              </a:rPr>
              <a:t>It</a:t>
            </a:r>
            <a:r>
              <a:rPr b="1" lang="en-IN" sz="17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700" spc="-12" strike="noStrike">
                <a:solidFill>
                  <a:srgbClr val="000000"/>
                </a:solidFill>
                <a:latin typeface="DLHAQU+DejaVu Sans Bold"/>
                <a:ea typeface="DejaVu Sans"/>
              </a:rPr>
              <a:t>is</a:t>
            </a:r>
            <a:r>
              <a:rPr b="1" lang="en-IN" sz="17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 more powerful </a:t>
            </a:r>
            <a:r>
              <a:rPr b="1" lang="en-IN" sz="1700" spc="-12" strike="noStrike">
                <a:solidFill>
                  <a:srgbClr val="000000"/>
                </a:solidFill>
                <a:latin typeface="DLHAQU+DejaVu Sans Bold"/>
                <a:ea typeface="DejaVu Sans"/>
              </a:rPr>
              <a:t>and</a:t>
            </a:r>
            <a:r>
              <a:rPr b="1" lang="en-IN" sz="17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 ﬂexible for writing tricky criteria</a:t>
            </a:r>
            <a:endParaRPr b="0" lang="en-IN" sz="1700" spc="-1" strike="noStrike">
              <a:latin typeface="Arial"/>
            </a:endParaRPr>
          </a:p>
        </p:txBody>
      </p:sp>
      <p:sp>
        <p:nvSpPr>
          <p:cNvPr id="1198" name="CustomShape 20"/>
          <p:cNvSpPr/>
          <p:nvPr/>
        </p:nvSpPr>
        <p:spPr>
          <a:xfrm>
            <a:off x="1261080" y="5562000"/>
            <a:ext cx="273600" cy="14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145"/>
              </a:lnSpc>
            </a:pPr>
            <a:r>
              <a:rPr b="0" lang="en-IN" sz="12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</a:t>
            </a:r>
            <a:endParaRPr b="0" lang="en-IN" sz="1250" spc="-1" strike="noStrike">
              <a:latin typeface="Arial"/>
            </a:endParaRPr>
          </a:p>
        </p:txBody>
      </p:sp>
      <p:sp>
        <p:nvSpPr>
          <p:cNvPr id="1199" name="CustomShape 21"/>
          <p:cNvSpPr/>
          <p:nvPr/>
        </p:nvSpPr>
        <p:spPr>
          <a:xfrm>
            <a:off x="1583640" y="5778720"/>
            <a:ext cx="3873240" cy="24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967"/>
              </a:lnSpc>
            </a:pPr>
            <a:r>
              <a:rPr b="1" lang="en-IN" sz="17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functions </a:t>
            </a:r>
            <a:r>
              <a:rPr b="1" lang="en-IN" sz="1700" spc="-12" strike="noStrike">
                <a:solidFill>
                  <a:srgbClr val="000000"/>
                </a:solidFill>
                <a:latin typeface="DLHAQU+DejaVu Sans Bold"/>
                <a:ea typeface="DejaVu Sans"/>
              </a:rPr>
              <a:t>and</a:t>
            </a:r>
            <a:r>
              <a:rPr b="1" lang="en-IN" sz="17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 dynamic queries</a:t>
            </a:r>
            <a:endParaRPr b="0" lang="en-IN" sz="1700" spc="-1" strike="noStrike">
              <a:latin typeface="Arial"/>
            </a:endParaRPr>
          </a:p>
        </p:txBody>
      </p:sp>
      <p:sp>
        <p:nvSpPr>
          <p:cNvPr id="1200" name="CustomShape 22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2" name="CustomShape 2"/>
          <p:cNvSpPr/>
          <p:nvPr/>
        </p:nvSpPr>
        <p:spPr>
          <a:xfrm>
            <a:off x="702360" y="428760"/>
            <a:ext cx="343152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HQL Syntax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203" name="CustomShape 3"/>
          <p:cNvSpPr/>
          <p:nvPr/>
        </p:nvSpPr>
        <p:spPr>
          <a:xfrm>
            <a:off x="1022400" y="1667880"/>
            <a:ext cx="4107600" cy="35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795"/>
              </a:lnSpc>
            </a:pPr>
            <a:r>
              <a:rPr b="1" lang="en-IN" sz="2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HQL Queries elements: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204" name="CustomShape 4"/>
          <p:cNvSpPr/>
          <p:nvPr/>
        </p:nvSpPr>
        <p:spPr>
          <a:xfrm>
            <a:off x="703440" y="1743840"/>
            <a:ext cx="314280" cy="16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310"/>
              </a:lnSpc>
            </a:pPr>
            <a:r>
              <a:rPr b="0" lang="en-IN" sz="14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450" spc="-1" strike="noStrike">
              <a:latin typeface="Arial"/>
            </a:endParaRPr>
          </a:p>
        </p:txBody>
      </p:sp>
      <p:sp>
        <p:nvSpPr>
          <p:cNvPr id="1205" name="CustomShape 5"/>
          <p:cNvSpPr/>
          <p:nvPr/>
        </p:nvSpPr>
        <p:spPr>
          <a:xfrm>
            <a:off x="1342440" y="2103480"/>
            <a:ext cx="6524280" cy="35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795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Clauses, Aggregate</a:t>
            </a:r>
            <a:r>
              <a:rPr b="0" lang="en-IN" sz="240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functions, Subqueries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206" name="CustomShape 6"/>
          <p:cNvSpPr/>
          <p:nvPr/>
        </p:nvSpPr>
        <p:spPr>
          <a:xfrm>
            <a:off x="1069200" y="2166120"/>
            <a:ext cx="239040" cy="19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528"/>
              </a:lnSpc>
            </a:pPr>
            <a:r>
              <a:rPr b="0" lang="en-IN" sz="17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</a:t>
            </a:r>
            <a:endParaRPr b="0" lang="en-IN" sz="1700" spc="-1" strike="noStrike">
              <a:latin typeface="Arial"/>
            </a:endParaRPr>
          </a:p>
        </p:txBody>
      </p:sp>
      <p:sp>
        <p:nvSpPr>
          <p:cNvPr id="1207" name="CustomShape 7"/>
          <p:cNvSpPr/>
          <p:nvPr/>
        </p:nvSpPr>
        <p:spPr>
          <a:xfrm>
            <a:off x="1022400" y="3102840"/>
            <a:ext cx="4182120" cy="35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795"/>
              </a:lnSpc>
            </a:pPr>
            <a:r>
              <a:rPr b="1" lang="en-IN" sz="2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Clauses in</a:t>
            </a:r>
            <a:r>
              <a:rPr b="1" lang="en-IN" sz="2400" spc="-12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the HQL are: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208" name="CustomShape 8"/>
          <p:cNvSpPr/>
          <p:nvPr/>
        </p:nvSpPr>
        <p:spPr>
          <a:xfrm>
            <a:off x="703440" y="3180240"/>
            <a:ext cx="314280" cy="16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310"/>
              </a:lnSpc>
            </a:pPr>
            <a:r>
              <a:rPr b="0" lang="en-IN" sz="14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450" spc="-1" strike="noStrike">
              <a:latin typeface="Arial"/>
            </a:endParaRPr>
          </a:p>
        </p:txBody>
      </p:sp>
      <p:sp>
        <p:nvSpPr>
          <p:cNvPr id="1209" name="CustomShape 9"/>
          <p:cNvSpPr/>
          <p:nvPr/>
        </p:nvSpPr>
        <p:spPr>
          <a:xfrm>
            <a:off x="1342440" y="3538440"/>
            <a:ext cx="6120000" cy="35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795"/>
              </a:lnSpc>
            </a:pPr>
            <a:r>
              <a:rPr b="0" lang="en-IN" sz="24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from,</a:t>
            </a:r>
            <a:r>
              <a:rPr b="0" lang="en-IN" sz="2400" spc="18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select, where,</a:t>
            </a:r>
            <a:r>
              <a:rPr b="0" lang="en-IN" sz="2400" spc="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4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order</a:t>
            </a:r>
            <a:r>
              <a:rPr b="0" lang="en-IN" sz="24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by,</a:t>
            </a:r>
            <a:r>
              <a:rPr b="0" lang="en-IN" sz="24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4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group</a:t>
            </a:r>
            <a:r>
              <a:rPr b="0" lang="en-IN" sz="240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by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210" name="CustomShape 10"/>
          <p:cNvSpPr/>
          <p:nvPr/>
        </p:nvSpPr>
        <p:spPr>
          <a:xfrm>
            <a:off x="1069200" y="3602520"/>
            <a:ext cx="239040" cy="19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528"/>
              </a:lnSpc>
            </a:pPr>
            <a:r>
              <a:rPr b="0" lang="en-IN" sz="17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</a:t>
            </a:r>
            <a:endParaRPr b="0" lang="en-IN" sz="1700" spc="-1" strike="noStrike">
              <a:latin typeface="Arial"/>
            </a:endParaRPr>
          </a:p>
        </p:txBody>
      </p:sp>
      <p:sp>
        <p:nvSpPr>
          <p:cNvPr id="1211" name="CustomShape 11"/>
          <p:cNvSpPr/>
          <p:nvPr/>
        </p:nvSpPr>
        <p:spPr>
          <a:xfrm>
            <a:off x="1022400" y="4539240"/>
            <a:ext cx="4459320" cy="35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795"/>
              </a:lnSpc>
            </a:pPr>
            <a:r>
              <a:rPr b="1" lang="en-IN" sz="2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Aggregate</a:t>
            </a:r>
            <a:r>
              <a:rPr b="1" lang="en-IN" sz="2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functions are: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212" name="CustomShape 12"/>
          <p:cNvSpPr/>
          <p:nvPr/>
        </p:nvSpPr>
        <p:spPr>
          <a:xfrm>
            <a:off x="703440" y="4616640"/>
            <a:ext cx="314280" cy="16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310"/>
              </a:lnSpc>
            </a:pPr>
            <a:r>
              <a:rPr b="0" lang="en-IN" sz="14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450" spc="-1" strike="noStrike">
              <a:latin typeface="Arial"/>
            </a:endParaRPr>
          </a:p>
        </p:txBody>
      </p:sp>
      <p:sp>
        <p:nvSpPr>
          <p:cNvPr id="1213" name="CustomShape 13"/>
          <p:cNvSpPr/>
          <p:nvPr/>
        </p:nvSpPr>
        <p:spPr>
          <a:xfrm>
            <a:off x="1342440" y="4974840"/>
            <a:ext cx="6846120" cy="35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795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avg(...), sum(...), min(...), max(...) , count(*)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214" name="CustomShape 14"/>
          <p:cNvSpPr/>
          <p:nvPr/>
        </p:nvSpPr>
        <p:spPr>
          <a:xfrm>
            <a:off x="1069200" y="5038560"/>
            <a:ext cx="239040" cy="19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528"/>
              </a:lnSpc>
            </a:pPr>
            <a:r>
              <a:rPr b="0" lang="en-IN" sz="17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</a:t>
            </a:r>
            <a:endParaRPr b="0" lang="en-IN" sz="1700" spc="-1" strike="noStrike">
              <a:latin typeface="Arial"/>
            </a:endParaRPr>
          </a:p>
        </p:txBody>
      </p:sp>
      <p:sp>
        <p:nvSpPr>
          <p:cNvPr id="1215" name="CustomShape 15"/>
          <p:cNvSpPr/>
          <p:nvPr/>
        </p:nvSpPr>
        <p:spPr>
          <a:xfrm>
            <a:off x="1342440" y="5410440"/>
            <a:ext cx="6284160" cy="35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795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count(...), count(distinct ...), count(all...)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216" name="CustomShape 16"/>
          <p:cNvSpPr/>
          <p:nvPr/>
        </p:nvSpPr>
        <p:spPr>
          <a:xfrm>
            <a:off x="1069200" y="5474160"/>
            <a:ext cx="239040" cy="19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528"/>
              </a:lnSpc>
            </a:pPr>
            <a:r>
              <a:rPr b="0" lang="en-IN" sz="17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</a:t>
            </a:r>
            <a:endParaRPr b="0" lang="en-IN" sz="1700" spc="-1" strike="noStrike">
              <a:latin typeface="Arial"/>
            </a:endParaRPr>
          </a:p>
        </p:txBody>
      </p:sp>
      <p:sp>
        <p:nvSpPr>
          <p:cNvPr id="1217" name="CustomShape 17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9" name="CustomShape 2"/>
          <p:cNvSpPr/>
          <p:nvPr/>
        </p:nvSpPr>
        <p:spPr>
          <a:xfrm>
            <a:off x="702360" y="428760"/>
            <a:ext cx="469728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Hello </a:t>
            </a:r>
            <a:r>
              <a:rPr b="0" lang="en-IN" sz="4400" spc="-52" strike="noStrike">
                <a:solidFill>
                  <a:srgbClr val="775f55"/>
                </a:solidFill>
                <a:latin typeface="AJJWSF+DejaVu Sans"/>
                <a:ea typeface="DejaVu Sans"/>
              </a:rPr>
              <a:t>World</a:t>
            </a:r>
            <a:r>
              <a:rPr b="0" lang="en-IN" sz="4400" spc="43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HQL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220" name="CustomShape 3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2"/>
          <p:cNvSpPr/>
          <p:nvPr/>
        </p:nvSpPr>
        <p:spPr>
          <a:xfrm>
            <a:off x="702360" y="428760"/>
            <a:ext cx="475632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32" strike="noStrike">
                <a:solidFill>
                  <a:srgbClr val="775f55"/>
                </a:solidFill>
                <a:latin typeface="AJJWSF+DejaVu Sans"/>
                <a:ea typeface="DejaVu Sans"/>
              </a:rPr>
              <a:t>Workshop</a:t>
            </a:r>
            <a:r>
              <a:rPr b="0" lang="en-IN" sz="4400" spc="21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topics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38" name="CustomShape 3"/>
          <p:cNvSpPr/>
          <p:nvPr/>
        </p:nvSpPr>
        <p:spPr>
          <a:xfrm>
            <a:off x="867240" y="1657080"/>
            <a:ext cx="234792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Hibernate-What it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is ?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547200" y="1702800"/>
            <a:ext cx="248760" cy="9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763"/>
              </a:lnSpc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</p:txBody>
      </p:sp>
      <p:sp>
        <p:nvSpPr>
          <p:cNvPr id="140" name="CustomShape 5"/>
          <p:cNvSpPr/>
          <p:nvPr/>
        </p:nvSpPr>
        <p:spPr>
          <a:xfrm>
            <a:off x="4878000" y="1773360"/>
            <a:ext cx="347688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HQL and</a:t>
            </a:r>
            <a:r>
              <a:rPr b="1" lang="en-IN" sz="1600" spc="-12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the</a:t>
            </a:r>
            <a:r>
              <a:rPr b="1" lang="en-IN" sz="1600" spc="-15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Query Object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41" name="CustomShape 6"/>
          <p:cNvSpPr/>
          <p:nvPr/>
        </p:nvSpPr>
        <p:spPr>
          <a:xfrm>
            <a:off x="867240" y="1961640"/>
            <a:ext cx="188316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1" lang="en-IN" sz="1600" spc="-41" strike="noStrike">
                <a:solidFill>
                  <a:srgbClr val="ff0000"/>
                </a:solidFill>
                <a:latin typeface="DLHAQU+DejaVu Sans Bold"/>
                <a:ea typeface="DejaVu Sans"/>
              </a:rPr>
              <a:t>JPA-</a:t>
            </a:r>
            <a:r>
              <a:rPr b="1" lang="en-IN" sz="1600" spc="29" strike="noStrike">
                <a:solidFill>
                  <a:srgbClr val="ff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ff0000"/>
                </a:solidFill>
                <a:latin typeface="DLHAQU+DejaVu Sans Bold"/>
                <a:ea typeface="DejaVu Sans"/>
              </a:rPr>
              <a:t>What it is?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42" name="CustomShape 7"/>
          <p:cNvSpPr/>
          <p:nvPr/>
        </p:nvSpPr>
        <p:spPr>
          <a:xfrm>
            <a:off x="547200" y="2012040"/>
            <a:ext cx="263160" cy="22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73"/>
              </a:lnSpc>
            </a:pPr>
            <a:r>
              <a:rPr b="0" lang="en-IN" sz="9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9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41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9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6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0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565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9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6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</p:txBody>
      </p:sp>
      <p:sp>
        <p:nvSpPr>
          <p:cNvPr id="143" name="CustomShape 8"/>
          <p:cNvSpPr/>
          <p:nvPr/>
        </p:nvSpPr>
        <p:spPr>
          <a:xfrm>
            <a:off x="5335200" y="2058120"/>
            <a:ext cx="3423600" cy="79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one class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to two tables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860"/>
              </a:lnSpc>
              <a:spcBef>
                <a:spcPts val="317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Select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and 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Pagination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in</a:t>
            </a:r>
            <a:r>
              <a:rPr b="0" lang="en-IN" sz="16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HQL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860"/>
              </a:lnSpc>
              <a:spcBef>
                <a:spcPts val="332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Named Quaries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44" name="CustomShape 9"/>
          <p:cNvSpPr/>
          <p:nvPr/>
        </p:nvSpPr>
        <p:spPr>
          <a:xfrm>
            <a:off x="867240" y="2292120"/>
            <a:ext cx="1748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ORM and Issues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45" name="CustomShape 10"/>
          <p:cNvSpPr/>
          <p:nvPr/>
        </p:nvSpPr>
        <p:spPr>
          <a:xfrm>
            <a:off x="867240" y="2594520"/>
            <a:ext cx="3427200" cy="82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Hello World</a:t>
            </a:r>
            <a:r>
              <a:rPr b="1" lang="en-IN" sz="1400" spc="9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CRUD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799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Primary </a:t>
            </a:r>
            <a:r>
              <a:rPr b="1" lang="en-IN" sz="1400" spc="-15" strike="noStrike">
                <a:solidFill>
                  <a:srgbClr val="000000"/>
                </a:solidFill>
                <a:latin typeface="DLHAQU+DejaVu Sans Bold"/>
                <a:ea typeface="DejaVu Sans"/>
              </a:rPr>
              <a:t>key</a:t>
            </a:r>
            <a:r>
              <a:rPr b="1" lang="en-IN" sz="1400" spc="7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generation strategy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791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More annotations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46" name="CustomShape 11"/>
          <p:cNvSpPr/>
          <p:nvPr/>
        </p:nvSpPr>
        <p:spPr>
          <a:xfrm>
            <a:off x="5335200" y="2923920"/>
            <a:ext cx="336960" cy="18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454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47" name="CustomShape 12"/>
          <p:cNvSpPr/>
          <p:nvPr/>
        </p:nvSpPr>
        <p:spPr>
          <a:xfrm>
            <a:off x="5678280" y="2908800"/>
            <a:ext cx="128520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Criteria API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48" name="CustomShape 13"/>
          <p:cNvSpPr/>
          <p:nvPr/>
        </p:nvSpPr>
        <p:spPr>
          <a:xfrm>
            <a:off x="4878000" y="3476520"/>
            <a:ext cx="3667680" cy="15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137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caching</a:t>
            </a:r>
            <a:endParaRPr b="0" lang="en-IN" sz="1600" spc="-1" strike="noStrike">
              <a:latin typeface="Arial"/>
            </a:endParaRPr>
          </a:p>
          <a:p>
            <a:pPr marL="457200">
              <a:lnSpc>
                <a:spcPts val="1860"/>
              </a:lnSpc>
              <a:spcBef>
                <a:spcPts val="320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26" strike="noStrike">
                <a:solidFill>
                  <a:srgbClr val="000000"/>
                </a:solidFill>
                <a:latin typeface="AJJWSF+DejaVu Sans"/>
                <a:ea typeface="DejaVu Sans"/>
              </a:rPr>
              <a:t>First</a:t>
            </a:r>
            <a:r>
              <a:rPr b="0" lang="en-IN" sz="1600" spc="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Level</a:t>
            </a:r>
            <a:endParaRPr b="0" lang="en-IN" sz="1600" spc="-1" strike="noStrike">
              <a:latin typeface="Arial"/>
            </a:endParaRPr>
          </a:p>
          <a:p>
            <a:pPr marL="457200">
              <a:lnSpc>
                <a:spcPts val="1860"/>
              </a:lnSpc>
              <a:spcBef>
                <a:spcPts val="320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Second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Level Cache</a:t>
            </a:r>
            <a:endParaRPr b="0" lang="en-IN" sz="1600" spc="-1" strike="noStrike">
              <a:latin typeface="Arial"/>
            </a:endParaRPr>
          </a:p>
          <a:p>
            <a:pPr marL="457200">
              <a:lnSpc>
                <a:spcPts val="1860"/>
              </a:lnSpc>
              <a:spcBef>
                <a:spcPts val="377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137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optimization</a:t>
            </a:r>
            <a:endParaRPr b="0" lang="en-IN" sz="1600" spc="-1" strike="noStrike">
              <a:latin typeface="Arial"/>
            </a:endParaRPr>
          </a:p>
          <a:p>
            <a:pPr marL="457200">
              <a:lnSpc>
                <a:spcPts val="1860"/>
              </a:lnSpc>
              <a:spcBef>
                <a:spcPts val="317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</a:t>
            </a:r>
            <a:r>
              <a:rPr b="1" lang="en-IN" sz="1600" spc="-12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Batch Processing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49" name="CustomShape 14"/>
          <p:cNvSpPr/>
          <p:nvPr/>
        </p:nvSpPr>
        <p:spPr>
          <a:xfrm>
            <a:off x="867240" y="3499920"/>
            <a:ext cx="2814480" cy="81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Object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life cycle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751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Architecture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799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Relation 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50" name="CustomShape 15"/>
          <p:cNvSpPr/>
          <p:nvPr/>
        </p:nvSpPr>
        <p:spPr>
          <a:xfrm>
            <a:off x="1187280" y="4387680"/>
            <a:ext cx="235368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Many-to-one 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51" name="CustomShape 16"/>
          <p:cNvSpPr/>
          <p:nvPr/>
        </p:nvSpPr>
        <p:spPr>
          <a:xfrm>
            <a:off x="912960" y="442332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52" name="CustomShape 17"/>
          <p:cNvSpPr/>
          <p:nvPr/>
        </p:nvSpPr>
        <p:spPr>
          <a:xfrm>
            <a:off x="1187280" y="4669560"/>
            <a:ext cx="218340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one-to-one 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53" name="CustomShape 18"/>
          <p:cNvSpPr/>
          <p:nvPr/>
        </p:nvSpPr>
        <p:spPr>
          <a:xfrm>
            <a:off x="912960" y="470664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54" name="CustomShape 19"/>
          <p:cNvSpPr/>
          <p:nvPr/>
        </p:nvSpPr>
        <p:spPr>
          <a:xfrm>
            <a:off x="1187280" y="4952880"/>
            <a:ext cx="252504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Many-to-Many 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55" name="CustomShape 20"/>
          <p:cNvSpPr/>
          <p:nvPr/>
        </p:nvSpPr>
        <p:spPr>
          <a:xfrm>
            <a:off x="912960" y="498996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56" name="CustomShape 21"/>
          <p:cNvSpPr/>
          <p:nvPr/>
        </p:nvSpPr>
        <p:spPr>
          <a:xfrm>
            <a:off x="867240" y="5255280"/>
            <a:ext cx="260892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Inheritance in Hibernate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57" name="CustomShape 22"/>
          <p:cNvSpPr/>
          <p:nvPr/>
        </p:nvSpPr>
        <p:spPr>
          <a:xfrm>
            <a:off x="547200" y="5301000"/>
            <a:ext cx="248760" cy="9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763"/>
              </a:lnSpc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</p:txBody>
      </p:sp>
      <p:sp>
        <p:nvSpPr>
          <p:cNvPr id="158" name="CustomShape 23"/>
          <p:cNvSpPr/>
          <p:nvPr/>
        </p:nvSpPr>
        <p:spPr>
          <a:xfrm>
            <a:off x="1187280" y="5538240"/>
            <a:ext cx="229968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Single </a:t>
            </a:r>
            <a:r>
              <a:rPr b="1" lang="en-IN" sz="1400" spc="-35" strike="noStrike">
                <a:solidFill>
                  <a:srgbClr val="000000"/>
                </a:solidFill>
                <a:latin typeface="DLHAQU+DejaVu Sans Bold"/>
                <a:ea typeface="DejaVu Sans"/>
              </a:rPr>
              <a:t>Table</a:t>
            </a:r>
            <a:r>
              <a:rPr b="1" lang="en-IN" sz="1400" spc="26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Strategy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59" name="CustomShape 24"/>
          <p:cNvSpPr/>
          <p:nvPr/>
        </p:nvSpPr>
        <p:spPr>
          <a:xfrm>
            <a:off x="912960" y="557388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60" name="CustomShape 25"/>
          <p:cNvSpPr/>
          <p:nvPr/>
        </p:nvSpPr>
        <p:spPr>
          <a:xfrm>
            <a:off x="1187280" y="5821560"/>
            <a:ext cx="260280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35" strike="noStrike">
                <a:solidFill>
                  <a:srgbClr val="000000"/>
                </a:solidFill>
                <a:latin typeface="DLHAQU+DejaVu Sans Bold"/>
                <a:ea typeface="DejaVu Sans"/>
              </a:rPr>
              <a:t>Table</a:t>
            </a:r>
            <a:r>
              <a:rPr b="1" lang="en-IN" sz="1400" spc="26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Per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Class Strategy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61" name="CustomShape 26"/>
          <p:cNvSpPr/>
          <p:nvPr/>
        </p:nvSpPr>
        <p:spPr>
          <a:xfrm>
            <a:off x="912960" y="585720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62" name="CustomShape 27"/>
          <p:cNvSpPr/>
          <p:nvPr/>
        </p:nvSpPr>
        <p:spPr>
          <a:xfrm>
            <a:off x="1187280" y="6104880"/>
            <a:ext cx="17085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Joined Strategy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63" name="CustomShape 28"/>
          <p:cNvSpPr/>
          <p:nvPr/>
        </p:nvSpPr>
        <p:spPr>
          <a:xfrm>
            <a:off x="912960" y="614052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64" name="CustomShape 29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2" name="CustomShape 2"/>
          <p:cNvSpPr/>
          <p:nvPr/>
        </p:nvSpPr>
        <p:spPr>
          <a:xfrm>
            <a:off x="702360" y="485640"/>
            <a:ext cx="6869880" cy="52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4144"/>
              </a:lnSpc>
            </a:pPr>
            <a:r>
              <a:rPr b="1" lang="en-IN" sz="3550" spc="4" strike="noStrike">
                <a:solidFill>
                  <a:srgbClr val="775f55"/>
                </a:solidFill>
                <a:latin typeface="DLHAQU+DejaVu Sans Bold"/>
                <a:ea typeface="DejaVu Sans"/>
              </a:rPr>
              <a:t>HQL</a:t>
            </a:r>
            <a:r>
              <a:rPr b="1" lang="en-IN" sz="3550" spc="-12" strike="noStrike">
                <a:solidFill>
                  <a:srgbClr val="775f55"/>
                </a:solidFill>
                <a:latin typeface="DLHAQU+DejaVu Sans Bold"/>
                <a:ea typeface="DejaVu Sans"/>
              </a:rPr>
              <a:t> </a:t>
            </a:r>
            <a:r>
              <a:rPr b="1" lang="en-IN" sz="3550" spc="-1" strike="noStrike">
                <a:solidFill>
                  <a:srgbClr val="775f55"/>
                </a:solidFill>
                <a:latin typeface="DLHAQU+DejaVu Sans Bold"/>
                <a:ea typeface="DejaVu Sans"/>
              </a:rPr>
              <a:t>Insert Query</a:t>
            </a:r>
            <a:r>
              <a:rPr b="1" lang="en-IN" sz="3550" spc="4" strike="noStrike">
                <a:solidFill>
                  <a:srgbClr val="775f55"/>
                </a:solidFill>
                <a:latin typeface="DLHAQU+DejaVu Sans Bold"/>
                <a:ea typeface="DejaVu Sans"/>
              </a:rPr>
              <a:t> </a:t>
            </a:r>
            <a:r>
              <a:rPr b="1" lang="en-IN" sz="3550" spc="-1" strike="noStrike">
                <a:solidFill>
                  <a:srgbClr val="775f55"/>
                </a:solidFill>
                <a:latin typeface="DLHAQU+DejaVu Sans Bold"/>
                <a:ea typeface="DejaVu Sans"/>
              </a:rPr>
              <a:t>Example</a:t>
            </a:r>
            <a:endParaRPr b="0" lang="en-IN" sz="3550" spc="-1" strike="noStrike">
              <a:latin typeface="Arial"/>
            </a:endParaRPr>
          </a:p>
        </p:txBody>
      </p:sp>
      <p:sp>
        <p:nvSpPr>
          <p:cNvPr id="1223" name="CustomShape 3"/>
          <p:cNvSpPr/>
          <p:nvPr/>
        </p:nvSpPr>
        <p:spPr>
          <a:xfrm>
            <a:off x="1022400" y="1664280"/>
            <a:ext cx="7337520" cy="29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33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In HQL, only the </a:t>
            </a:r>
            <a:r>
              <a:rPr b="0" lang="en-IN" sz="200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INSERT</a:t>
            </a:r>
            <a:r>
              <a:rPr b="0" lang="en-IN" sz="2000" spc="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INTO … SELECT … is supported;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224" name="CustomShape 4"/>
          <p:cNvSpPr/>
          <p:nvPr/>
        </p:nvSpPr>
        <p:spPr>
          <a:xfrm>
            <a:off x="703440" y="1728360"/>
            <a:ext cx="286920" cy="13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091"/>
              </a:lnSpc>
            </a:pPr>
            <a:r>
              <a:rPr b="0" lang="en-IN" sz="12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225" name="CustomShape 5"/>
          <p:cNvSpPr/>
          <p:nvPr/>
        </p:nvSpPr>
        <p:spPr>
          <a:xfrm>
            <a:off x="1022400" y="1968840"/>
            <a:ext cx="4656240" cy="29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33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there</a:t>
            </a:r>
            <a:r>
              <a:rPr b="0" lang="en-IN" sz="20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is</a:t>
            </a:r>
            <a:r>
              <a:rPr b="0" lang="en-IN" sz="200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no </a:t>
            </a:r>
            <a:r>
              <a:rPr b="0" lang="en-IN" sz="200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INSERT</a:t>
            </a:r>
            <a:r>
              <a:rPr b="0" lang="en-IN" sz="2000" spc="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INTO … </a:t>
            </a:r>
            <a:r>
              <a:rPr b="0" lang="en-IN" sz="2000" spc="-32" strike="noStrike">
                <a:solidFill>
                  <a:srgbClr val="000000"/>
                </a:solidFill>
                <a:latin typeface="AJJWSF+DejaVu Sans"/>
                <a:ea typeface="DejaVu Sans"/>
              </a:rPr>
              <a:t>VALUES.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226" name="CustomShape 6"/>
          <p:cNvSpPr/>
          <p:nvPr/>
        </p:nvSpPr>
        <p:spPr>
          <a:xfrm>
            <a:off x="1022400" y="2363760"/>
            <a:ext cx="7373160" cy="29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33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HQL only support insert </a:t>
            </a:r>
            <a:r>
              <a:rPr b="0" lang="en-IN" sz="20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from</a:t>
            </a:r>
            <a:r>
              <a:rPr b="0" lang="en-IN" sz="2000" spc="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another table. </a:t>
            </a:r>
            <a:r>
              <a:rPr b="0" lang="en-IN" sz="2000" spc="-38" strike="noStrike">
                <a:solidFill>
                  <a:srgbClr val="000000"/>
                </a:solidFill>
                <a:latin typeface="AJJWSF+DejaVu Sans"/>
                <a:ea typeface="DejaVu Sans"/>
              </a:rPr>
              <a:t>For</a:t>
            </a:r>
            <a:r>
              <a:rPr b="0" lang="en-IN" sz="2000" spc="38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example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227" name="CustomShape 7"/>
          <p:cNvSpPr/>
          <p:nvPr/>
        </p:nvSpPr>
        <p:spPr>
          <a:xfrm>
            <a:off x="703440" y="2428200"/>
            <a:ext cx="286920" cy="13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091"/>
              </a:lnSpc>
            </a:pPr>
            <a:r>
              <a:rPr b="0" lang="en-IN" sz="12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228" name="CustomShape 8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0" name="CustomShape 2"/>
          <p:cNvSpPr/>
          <p:nvPr/>
        </p:nvSpPr>
        <p:spPr>
          <a:xfrm>
            <a:off x="702360" y="428760"/>
            <a:ext cx="617616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1" lang="en-IN" sz="4400" spc="-1" strike="noStrike">
                <a:solidFill>
                  <a:srgbClr val="775f55"/>
                </a:solidFill>
                <a:latin typeface="DLHAQU+DejaVu Sans Bold"/>
                <a:ea typeface="DejaVu Sans"/>
              </a:rPr>
              <a:t>Native SQL queries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231" name="CustomShape 3"/>
          <p:cNvSpPr/>
          <p:nvPr/>
        </p:nvSpPr>
        <p:spPr>
          <a:xfrm>
            <a:off x="1022400" y="1659240"/>
            <a:ext cx="752328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In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Hibernate, HQL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or criteria queries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should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be able to</a:t>
            </a:r>
            <a:r>
              <a:rPr b="0" lang="en-IN" sz="160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let you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to </a:t>
            </a:r>
            <a:r>
              <a:rPr b="0" lang="en-IN" sz="16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execute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232" name="CustomShape 4"/>
          <p:cNvSpPr/>
          <p:nvPr/>
        </p:nvSpPr>
        <p:spPr>
          <a:xfrm>
            <a:off x="703440" y="1710000"/>
            <a:ext cx="259920" cy="11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73"/>
              </a:lnSpc>
            </a:pPr>
            <a:r>
              <a:rPr b="0" lang="en-IN" sz="9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950" spc="-1" strike="noStrike">
              <a:latin typeface="Arial"/>
            </a:endParaRPr>
          </a:p>
        </p:txBody>
      </p:sp>
      <p:sp>
        <p:nvSpPr>
          <p:cNvPr id="1233" name="CustomShape 5"/>
          <p:cNvSpPr/>
          <p:nvPr/>
        </p:nvSpPr>
        <p:spPr>
          <a:xfrm>
            <a:off x="1022400" y="1902240"/>
            <a:ext cx="344772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almost any SQL query you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want.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234" name="CustomShape 6"/>
          <p:cNvSpPr/>
          <p:nvPr/>
        </p:nvSpPr>
        <p:spPr>
          <a:xfrm>
            <a:off x="1022400" y="2234520"/>
            <a:ext cx="770436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However, many developers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are</a:t>
            </a:r>
            <a:r>
              <a:rPr b="0" lang="en-IN" sz="16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complaint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about the Hibernates generated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235" name="CustomShape 7"/>
          <p:cNvSpPr/>
          <p:nvPr/>
        </p:nvSpPr>
        <p:spPr>
          <a:xfrm>
            <a:off x="703440" y="2285280"/>
            <a:ext cx="259920" cy="11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73"/>
              </a:lnSpc>
            </a:pPr>
            <a:r>
              <a:rPr b="0" lang="en-IN" sz="9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950" spc="-1" strike="noStrike">
              <a:latin typeface="Arial"/>
            </a:endParaRPr>
          </a:p>
        </p:txBody>
      </p:sp>
      <p:sp>
        <p:nvSpPr>
          <p:cNvPr id="1236" name="CustomShape 8"/>
          <p:cNvSpPr/>
          <p:nvPr/>
        </p:nvSpPr>
        <p:spPr>
          <a:xfrm>
            <a:off x="1022400" y="2477520"/>
            <a:ext cx="7737480" cy="47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SQL statement is slow and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more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prefer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to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generated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their own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SQL (native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860"/>
              </a:lnSpc>
              <a:spcBef>
                <a:spcPts val="48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SQL) statement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237" name="CustomShape 9"/>
          <p:cNvSpPr/>
          <p:nvPr/>
        </p:nvSpPr>
        <p:spPr>
          <a:xfrm>
            <a:off x="1022400" y="3052440"/>
            <a:ext cx="758988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Hibernate 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provide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a</a:t>
            </a:r>
            <a:r>
              <a:rPr b="0" lang="en-IN" sz="1600" spc="18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createSQLQuery</a:t>
            </a:r>
            <a:r>
              <a:rPr b="1" lang="en-IN" sz="1600" spc="-32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method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to let you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call your native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238" name="CustomShape 10"/>
          <p:cNvSpPr/>
          <p:nvPr/>
        </p:nvSpPr>
        <p:spPr>
          <a:xfrm>
            <a:off x="703440" y="3103200"/>
            <a:ext cx="259920" cy="11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73"/>
              </a:lnSpc>
            </a:pPr>
            <a:r>
              <a:rPr b="0" lang="en-IN" sz="9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950" spc="-1" strike="noStrike">
              <a:latin typeface="Arial"/>
            </a:endParaRPr>
          </a:p>
        </p:txBody>
      </p:sp>
      <p:sp>
        <p:nvSpPr>
          <p:cNvPr id="1239" name="CustomShape 11"/>
          <p:cNvSpPr/>
          <p:nvPr/>
        </p:nvSpPr>
        <p:spPr>
          <a:xfrm>
            <a:off x="1022400" y="3295440"/>
            <a:ext cx="251208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SQL statement </a:t>
            </a:r>
            <a:r>
              <a:rPr b="0" lang="en-IN" sz="1600" spc="-32" strike="noStrike">
                <a:solidFill>
                  <a:srgbClr val="000000"/>
                </a:solidFill>
                <a:latin typeface="AJJWSF+DejaVu Sans"/>
                <a:ea typeface="DejaVu Sans"/>
              </a:rPr>
              <a:t>directly.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240" name="CustomShape 12"/>
          <p:cNvSpPr/>
          <p:nvPr/>
        </p:nvSpPr>
        <p:spPr>
          <a:xfrm>
            <a:off x="1342440" y="3607560"/>
            <a:ext cx="716724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In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this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example, you tell Hibernate to</a:t>
            </a:r>
            <a:r>
              <a:rPr b="0" lang="en-IN" sz="160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return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you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 Stock.class, all the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241" name="CustomShape 13"/>
          <p:cNvSpPr/>
          <p:nvPr/>
        </p:nvSpPr>
        <p:spPr>
          <a:xfrm>
            <a:off x="1069200" y="3648960"/>
            <a:ext cx="209880" cy="12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018"/>
              </a:lnSpc>
            </a:pPr>
            <a:r>
              <a:rPr b="0" lang="en-IN" sz="11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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1242" name="CustomShape 14"/>
          <p:cNvSpPr/>
          <p:nvPr/>
        </p:nvSpPr>
        <p:spPr>
          <a:xfrm>
            <a:off x="1342440" y="3851280"/>
            <a:ext cx="724932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select data (*) will match to your Stock.class properties </a:t>
            </a:r>
            <a:r>
              <a:rPr b="0" lang="en-IN" sz="16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automatically.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243" name="CustomShape 15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5" name="CustomShape 2"/>
          <p:cNvSpPr/>
          <p:nvPr/>
        </p:nvSpPr>
        <p:spPr>
          <a:xfrm>
            <a:off x="702360" y="428760"/>
            <a:ext cx="470952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Named </a:t>
            </a:r>
            <a:r>
              <a:rPr b="0" lang="en-IN" sz="4400" spc="-12" strike="noStrike">
                <a:solidFill>
                  <a:srgbClr val="775f55"/>
                </a:solidFill>
                <a:latin typeface="AJJWSF+DejaVu Sans"/>
                <a:ea typeface="DejaVu Sans"/>
              </a:rPr>
              <a:t>Quarries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246" name="CustomShape 3"/>
          <p:cNvSpPr/>
          <p:nvPr/>
        </p:nvSpPr>
        <p:spPr>
          <a:xfrm>
            <a:off x="1022400" y="1664280"/>
            <a:ext cx="6926400" cy="29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33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Give unique name to the Queries that work for entire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247" name="CustomShape 4"/>
          <p:cNvSpPr/>
          <p:nvPr/>
        </p:nvSpPr>
        <p:spPr>
          <a:xfrm>
            <a:off x="703440" y="1728360"/>
            <a:ext cx="286920" cy="13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091"/>
              </a:lnSpc>
            </a:pPr>
            <a:r>
              <a:rPr b="0" lang="en-IN" sz="12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248" name="CustomShape 5"/>
          <p:cNvSpPr/>
          <p:nvPr/>
        </p:nvSpPr>
        <p:spPr>
          <a:xfrm>
            <a:off x="1022400" y="1968840"/>
            <a:ext cx="1634040" cy="29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33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application.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249" name="CustomShape 6"/>
          <p:cNvSpPr/>
          <p:nvPr/>
        </p:nvSpPr>
        <p:spPr>
          <a:xfrm>
            <a:off x="1022400" y="2363760"/>
            <a:ext cx="7774560" cy="29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33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The application can use the query by using the name of</a:t>
            </a:r>
            <a:r>
              <a:rPr b="0" lang="en-IN" sz="20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the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250" name="CustomShape 7"/>
          <p:cNvSpPr/>
          <p:nvPr/>
        </p:nvSpPr>
        <p:spPr>
          <a:xfrm>
            <a:off x="703440" y="2428200"/>
            <a:ext cx="286920" cy="13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091"/>
              </a:lnSpc>
            </a:pPr>
            <a:r>
              <a:rPr b="0" lang="en-IN" sz="120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251" name="CustomShape 8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3" name="CustomShape 2"/>
          <p:cNvSpPr/>
          <p:nvPr/>
        </p:nvSpPr>
        <p:spPr>
          <a:xfrm>
            <a:off x="702360" y="428760"/>
            <a:ext cx="689400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Criteria API in </a:t>
            </a:r>
            <a:r>
              <a:rPr b="0" lang="en-IN" sz="4400" spc="-12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254" name="CustomShape 3"/>
          <p:cNvSpPr/>
          <p:nvPr/>
        </p:nvSpPr>
        <p:spPr>
          <a:xfrm>
            <a:off x="1015920" y="1492560"/>
            <a:ext cx="6121440" cy="28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279"/>
              </a:lnSpc>
            </a:pPr>
            <a:r>
              <a:rPr b="0" lang="en-IN" sz="19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The criteria API is</a:t>
            </a:r>
            <a:r>
              <a:rPr b="0" lang="en-IN" sz="19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9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an alternative of HQL queries.</a:t>
            </a:r>
            <a:endParaRPr b="0" lang="en-IN" sz="1950" spc="-1" strike="noStrike">
              <a:latin typeface="Arial"/>
            </a:endParaRPr>
          </a:p>
        </p:txBody>
      </p:sp>
      <p:sp>
        <p:nvSpPr>
          <p:cNvPr id="1255" name="CustomShape 4"/>
          <p:cNvSpPr/>
          <p:nvPr/>
        </p:nvSpPr>
        <p:spPr>
          <a:xfrm>
            <a:off x="702360" y="1556280"/>
            <a:ext cx="282600" cy="13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054"/>
              </a:lnSpc>
            </a:pPr>
            <a:r>
              <a:rPr b="0" lang="en-IN" sz="11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150" spc="-1" strike="noStrike">
              <a:latin typeface="Arial"/>
            </a:endParaRPr>
          </a:p>
        </p:txBody>
      </p:sp>
      <p:sp>
        <p:nvSpPr>
          <p:cNvPr id="1256" name="CustomShape 5"/>
          <p:cNvSpPr/>
          <p:nvPr/>
        </p:nvSpPr>
        <p:spPr>
          <a:xfrm>
            <a:off x="1015920" y="1878840"/>
            <a:ext cx="7074720" cy="28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279"/>
              </a:lnSpc>
            </a:pPr>
            <a:r>
              <a:rPr b="0" lang="en-IN" sz="19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It is </a:t>
            </a:r>
            <a:r>
              <a:rPr b="0" lang="en-IN" sz="19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more</a:t>
            </a:r>
            <a:r>
              <a:rPr b="0" lang="en-IN" sz="19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powerful and ﬂexible for writing </a:t>
            </a:r>
            <a:r>
              <a:rPr b="0" lang="en-IN" sz="195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tricky</a:t>
            </a:r>
            <a:r>
              <a:rPr b="0" lang="en-IN" sz="19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criteria</a:t>
            </a:r>
            <a:endParaRPr b="0" lang="en-IN" sz="1950" spc="-1" strike="noStrike">
              <a:latin typeface="Arial"/>
            </a:endParaRPr>
          </a:p>
        </p:txBody>
      </p:sp>
      <p:sp>
        <p:nvSpPr>
          <p:cNvPr id="1257" name="CustomShape 6"/>
          <p:cNvSpPr/>
          <p:nvPr/>
        </p:nvSpPr>
        <p:spPr>
          <a:xfrm>
            <a:off x="702360" y="1942560"/>
            <a:ext cx="282600" cy="13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054"/>
              </a:lnSpc>
            </a:pPr>
            <a:r>
              <a:rPr b="0" lang="en-IN" sz="11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150" spc="-1" strike="noStrike">
              <a:latin typeface="Arial"/>
            </a:endParaRPr>
          </a:p>
        </p:txBody>
      </p:sp>
      <p:sp>
        <p:nvSpPr>
          <p:cNvPr id="1258" name="CustomShape 7"/>
          <p:cNvSpPr/>
          <p:nvPr/>
        </p:nvSpPr>
        <p:spPr>
          <a:xfrm>
            <a:off x="1015920" y="2177280"/>
            <a:ext cx="3974040" cy="28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279"/>
              </a:lnSpc>
            </a:pPr>
            <a:r>
              <a:rPr b="0" lang="en-IN" sz="19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functions and dynamic</a:t>
            </a:r>
            <a:r>
              <a:rPr b="0" lang="en-IN" sz="19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9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queries</a:t>
            </a:r>
            <a:endParaRPr b="0" lang="en-IN" sz="1950" spc="-1" strike="noStrike">
              <a:latin typeface="Arial"/>
            </a:endParaRPr>
          </a:p>
        </p:txBody>
      </p:sp>
      <p:sp>
        <p:nvSpPr>
          <p:cNvPr id="1259" name="CustomShape 8"/>
          <p:cNvSpPr/>
          <p:nvPr/>
        </p:nvSpPr>
        <p:spPr>
          <a:xfrm>
            <a:off x="1015920" y="5590080"/>
            <a:ext cx="7807680" cy="25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49"/>
              </a:lnSpc>
            </a:pP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http://stackoverﬂow.com/questions/197474/hibernate-criteria-vs-hql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1260" name="CustomShape 9"/>
          <p:cNvSpPr/>
          <p:nvPr/>
        </p:nvSpPr>
        <p:spPr>
          <a:xfrm>
            <a:off x="702360" y="5649120"/>
            <a:ext cx="268920" cy="11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944"/>
              </a:lnSpc>
            </a:pPr>
            <a:r>
              <a:rPr b="0" lang="en-IN" sz="10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050" spc="-1" strike="noStrike">
              <a:latin typeface="Arial"/>
            </a:endParaRPr>
          </a:p>
        </p:txBody>
      </p:sp>
      <p:sp>
        <p:nvSpPr>
          <p:cNvPr id="1261" name="CustomShape 10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3" name="CustomShape 2"/>
          <p:cNvSpPr/>
          <p:nvPr/>
        </p:nvSpPr>
        <p:spPr>
          <a:xfrm>
            <a:off x="702360" y="428760"/>
            <a:ext cx="689400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Criteria API in </a:t>
            </a:r>
            <a:r>
              <a:rPr b="0" lang="en-IN" sz="4400" spc="-12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5" name="CustomShape 2"/>
          <p:cNvSpPr/>
          <p:nvPr/>
        </p:nvSpPr>
        <p:spPr>
          <a:xfrm>
            <a:off x="702360" y="428760"/>
            <a:ext cx="689400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Criteria API in </a:t>
            </a:r>
            <a:r>
              <a:rPr b="0" lang="en-IN" sz="4400" spc="-12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266" name="CustomShape 3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8" name="CustomShape 2"/>
          <p:cNvSpPr/>
          <p:nvPr/>
        </p:nvSpPr>
        <p:spPr>
          <a:xfrm>
            <a:off x="702360" y="428760"/>
            <a:ext cx="475632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32" strike="noStrike">
                <a:solidFill>
                  <a:srgbClr val="775f55"/>
                </a:solidFill>
                <a:latin typeface="AJJWSF+DejaVu Sans"/>
                <a:ea typeface="DejaVu Sans"/>
              </a:rPr>
              <a:t>Workshop</a:t>
            </a:r>
            <a:r>
              <a:rPr b="0" lang="en-IN" sz="4400" spc="21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4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topics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269" name="CustomShape 3"/>
          <p:cNvSpPr/>
          <p:nvPr/>
        </p:nvSpPr>
        <p:spPr>
          <a:xfrm>
            <a:off x="867240" y="1629360"/>
            <a:ext cx="234792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Hibernate-What it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is ?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70" name="CustomShape 4"/>
          <p:cNvSpPr/>
          <p:nvPr/>
        </p:nvSpPr>
        <p:spPr>
          <a:xfrm>
            <a:off x="547200" y="1675080"/>
            <a:ext cx="248760" cy="3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763"/>
              </a:lnSpc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565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</p:txBody>
      </p:sp>
      <p:sp>
        <p:nvSpPr>
          <p:cNvPr id="1271" name="CustomShape 5"/>
          <p:cNvSpPr/>
          <p:nvPr/>
        </p:nvSpPr>
        <p:spPr>
          <a:xfrm>
            <a:off x="4878000" y="1773360"/>
            <a:ext cx="347688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HQL and</a:t>
            </a:r>
            <a:r>
              <a:rPr b="1" lang="en-IN" sz="1600" spc="-12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the</a:t>
            </a:r>
            <a:r>
              <a:rPr b="1" lang="en-IN" sz="1600" spc="-15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Query Object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272" name="CustomShape 6"/>
          <p:cNvSpPr/>
          <p:nvPr/>
        </p:nvSpPr>
        <p:spPr>
          <a:xfrm>
            <a:off x="867240" y="1931400"/>
            <a:ext cx="167760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29" strike="noStrike">
                <a:solidFill>
                  <a:srgbClr val="000000"/>
                </a:solidFill>
                <a:latin typeface="DLHAQU+DejaVu Sans Bold"/>
                <a:ea typeface="DejaVu Sans"/>
              </a:rPr>
              <a:t>JPA-</a:t>
            </a:r>
            <a:r>
              <a:rPr b="1" lang="en-IN" sz="1400" spc="29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What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it is?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73" name="CustomShape 7"/>
          <p:cNvSpPr/>
          <p:nvPr/>
        </p:nvSpPr>
        <p:spPr>
          <a:xfrm>
            <a:off x="5335200" y="2058120"/>
            <a:ext cx="3423600" cy="51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Select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and 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Pagination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in</a:t>
            </a:r>
            <a:r>
              <a:rPr b="0" lang="en-IN" sz="16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HQL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860"/>
              </a:lnSpc>
              <a:spcBef>
                <a:spcPts val="317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Named Quarries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274" name="CustomShape 8"/>
          <p:cNvSpPr/>
          <p:nvPr/>
        </p:nvSpPr>
        <p:spPr>
          <a:xfrm>
            <a:off x="867240" y="2235960"/>
            <a:ext cx="196272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ORM and</a:t>
            </a:r>
            <a:r>
              <a:rPr b="1" lang="en-IN" sz="1600" spc="-15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Issues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275" name="CustomShape 9"/>
          <p:cNvSpPr/>
          <p:nvPr/>
        </p:nvSpPr>
        <p:spPr>
          <a:xfrm>
            <a:off x="547200" y="2286360"/>
            <a:ext cx="263160" cy="222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73"/>
              </a:lnSpc>
            </a:pPr>
            <a:r>
              <a:rPr b="0" lang="en-IN" sz="9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9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33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6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9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9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565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07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  <a:p>
            <a:pPr>
              <a:lnSpc>
                <a:spcPts val="763"/>
              </a:lnSpc>
              <a:spcBef>
                <a:spcPts val="1619"/>
              </a:spcBef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</p:txBody>
      </p:sp>
      <p:sp>
        <p:nvSpPr>
          <p:cNvPr id="1276" name="CustomShape 10"/>
          <p:cNvSpPr/>
          <p:nvPr/>
        </p:nvSpPr>
        <p:spPr>
          <a:xfrm>
            <a:off x="867240" y="2565360"/>
            <a:ext cx="3427200" cy="81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Hello World</a:t>
            </a:r>
            <a:r>
              <a:rPr b="1" lang="en-IN" sz="1400" spc="9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CRUD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799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Primary </a:t>
            </a:r>
            <a:r>
              <a:rPr b="1" lang="en-IN" sz="1400" spc="-15" strike="noStrike">
                <a:solidFill>
                  <a:srgbClr val="000000"/>
                </a:solidFill>
                <a:latin typeface="DLHAQU+DejaVu Sans Bold"/>
                <a:ea typeface="DejaVu Sans"/>
              </a:rPr>
              <a:t>key</a:t>
            </a:r>
            <a:r>
              <a:rPr b="1" lang="en-IN" sz="1400" spc="7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generation strategy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751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More annotations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77" name="CustomShape 11"/>
          <p:cNvSpPr/>
          <p:nvPr/>
        </p:nvSpPr>
        <p:spPr>
          <a:xfrm>
            <a:off x="5335200" y="2639160"/>
            <a:ext cx="336960" cy="18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454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278" name="CustomShape 12"/>
          <p:cNvSpPr/>
          <p:nvPr/>
        </p:nvSpPr>
        <p:spPr>
          <a:xfrm>
            <a:off x="5678280" y="2626200"/>
            <a:ext cx="128520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Criteria API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279" name="CustomShape 13"/>
          <p:cNvSpPr/>
          <p:nvPr/>
        </p:nvSpPr>
        <p:spPr>
          <a:xfrm>
            <a:off x="4878000" y="3206880"/>
            <a:ext cx="336960" cy="103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454"/>
              </a:lnSpc>
            </a:pPr>
            <a:r>
              <a:rPr b="0" lang="en-IN" sz="1600" spc="-1" strike="noStrike">
                <a:solidFill>
                  <a:srgbClr val="ff0000"/>
                </a:solidFill>
                <a:latin typeface="TEOFSI+OpenSymbol"/>
                <a:ea typeface="DejaVu Sans"/>
              </a:rPr>
              <a:t>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454"/>
              </a:lnSpc>
              <a:spcBef>
                <a:spcPts val="5247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280" name="CustomShape 14"/>
          <p:cNvSpPr/>
          <p:nvPr/>
        </p:nvSpPr>
        <p:spPr>
          <a:xfrm>
            <a:off x="5290920" y="3192480"/>
            <a:ext cx="2793240" cy="107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1" lang="en-IN" sz="1600" spc="-1" strike="noStrike">
                <a:solidFill>
                  <a:srgbClr val="ff0000"/>
                </a:solidFill>
                <a:latin typeface="DLHAQU+DejaVu Sans Bold"/>
                <a:ea typeface="DejaVu Sans"/>
              </a:rPr>
              <a:t>Hibernate caching</a:t>
            </a:r>
            <a:endParaRPr b="0" lang="en-IN" sz="1600" spc="-1" strike="noStrike">
              <a:latin typeface="Arial"/>
            </a:endParaRPr>
          </a:p>
          <a:p>
            <a:pPr marL="44280">
              <a:lnSpc>
                <a:spcPts val="1860"/>
              </a:lnSpc>
              <a:spcBef>
                <a:spcPts val="329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26" strike="noStrike">
                <a:solidFill>
                  <a:srgbClr val="000000"/>
                </a:solidFill>
                <a:latin typeface="AJJWSF+DejaVu Sans"/>
                <a:ea typeface="DejaVu Sans"/>
              </a:rPr>
              <a:t>First</a:t>
            </a:r>
            <a:r>
              <a:rPr b="0" lang="en-IN" sz="1600" spc="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Level</a:t>
            </a:r>
            <a:endParaRPr b="0" lang="en-IN" sz="1600" spc="-1" strike="noStrike">
              <a:latin typeface="Arial"/>
            </a:endParaRPr>
          </a:p>
          <a:p>
            <a:pPr marL="44280">
              <a:lnSpc>
                <a:spcPts val="1860"/>
              </a:lnSpc>
              <a:spcBef>
                <a:spcPts val="320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Second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Level Cache</a:t>
            </a:r>
            <a:endParaRPr b="0" lang="en-IN" sz="1600" spc="-1" strike="noStrike">
              <a:latin typeface="Arial"/>
            </a:endParaRPr>
          </a:p>
          <a:p>
            <a:pPr marL="44280">
              <a:lnSpc>
                <a:spcPts val="1860"/>
              </a:lnSpc>
              <a:spcBef>
                <a:spcPts val="369"/>
              </a:spcBef>
            </a:pP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optimization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281" name="CustomShape 15"/>
          <p:cNvSpPr/>
          <p:nvPr/>
        </p:nvSpPr>
        <p:spPr>
          <a:xfrm>
            <a:off x="867240" y="3472200"/>
            <a:ext cx="2814480" cy="82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Object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life cycle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799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 Architecture</a:t>
            </a:r>
            <a:endParaRPr b="0" lang="en-IN" sz="1400" spc="-1" strike="noStrike">
              <a:latin typeface="Arial"/>
            </a:endParaRPr>
          </a:p>
          <a:p>
            <a:pPr>
              <a:lnSpc>
                <a:spcPts val="1630"/>
              </a:lnSpc>
              <a:spcBef>
                <a:spcPts val="788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Component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82" name="CustomShape 16"/>
          <p:cNvSpPr/>
          <p:nvPr/>
        </p:nvSpPr>
        <p:spPr>
          <a:xfrm>
            <a:off x="4878000" y="4327560"/>
            <a:ext cx="366768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TEOFSI+OpenSymbol"/>
                <a:ea typeface="DejaVu Sans"/>
              </a:rPr>
              <a:t></a:t>
            </a:r>
            <a:r>
              <a:rPr b="0" lang="en-IN" sz="1600" spc="82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Hibernate</a:t>
            </a:r>
            <a:r>
              <a:rPr b="1" lang="en-IN" sz="1600" spc="-12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Batch Processing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283" name="CustomShape 17"/>
          <p:cNvSpPr/>
          <p:nvPr/>
        </p:nvSpPr>
        <p:spPr>
          <a:xfrm>
            <a:off x="867240" y="4377600"/>
            <a:ext cx="19227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Relation 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84" name="CustomShape 18"/>
          <p:cNvSpPr/>
          <p:nvPr/>
        </p:nvSpPr>
        <p:spPr>
          <a:xfrm>
            <a:off x="1187280" y="4660920"/>
            <a:ext cx="235368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Many-to-one 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85" name="CustomShape 19"/>
          <p:cNvSpPr/>
          <p:nvPr/>
        </p:nvSpPr>
        <p:spPr>
          <a:xfrm>
            <a:off x="912960" y="469764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286" name="CustomShape 20"/>
          <p:cNvSpPr/>
          <p:nvPr/>
        </p:nvSpPr>
        <p:spPr>
          <a:xfrm>
            <a:off x="1187280" y="4943880"/>
            <a:ext cx="218340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one-to-one 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87" name="CustomShape 21"/>
          <p:cNvSpPr/>
          <p:nvPr/>
        </p:nvSpPr>
        <p:spPr>
          <a:xfrm>
            <a:off x="912960" y="497952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288" name="CustomShape 22"/>
          <p:cNvSpPr/>
          <p:nvPr/>
        </p:nvSpPr>
        <p:spPr>
          <a:xfrm>
            <a:off x="1187280" y="5227200"/>
            <a:ext cx="252504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Many-to-Many mapping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89" name="CustomShape 23"/>
          <p:cNvSpPr/>
          <p:nvPr/>
        </p:nvSpPr>
        <p:spPr>
          <a:xfrm>
            <a:off x="912960" y="526284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290" name="CustomShape 24"/>
          <p:cNvSpPr/>
          <p:nvPr/>
        </p:nvSpPr>
        <p:spPr>
          <a:xfrm>
            <a:off x="867240" y="5529600"/>
            <a:ext cx="260892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Inheritance in Hibernate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91" name="CustomShape 25"/>
          <p:cNvSpPr/>
          <p:nvPr/>
        </p:nvSpPr>
        <p:spPr>
          <a:xfrm>
            <a:off x="547200" y="5575320"/>
            <a:ext cx="248760" cy="9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763"/>
              </a:lnSpc>
            </a:pPr>
            <a:r>
              <a:rPr b="0" lang="en-IN" sz="8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</a:t>
            </a:r>
            <a:endParaRPr b="0" lang="en-IN" sz="850" spc="-1" strike="noStrike">
              <a:latin typeface="Arial"/>
            </a:endParaRPr>
          </a:p>
        </p:txBody>
      </p:sp>
      <p:sp>
        <p:nvSpPr>
          <p:cNvPr id="1292" name="CustomShape 26"/>
          <p:cNvSpPr/>
          <p:nvPr/>
        </p:nvSpPr>
        <p:spPr>
          <a:xfrm>
            <a:off x="1187280" y="5811480"/>
            <a:ext cx="229968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Single </a:t>
            </a:r>
            <a:r>
              <a:rPr b="1" lang="en-IN" sz="1400" spc="-35" strike="noStrike">
                <a:solidFill>
                  <a:srgbClr val="000000"/>
                </a:solidFill>
                <a:latin typeface="DLHAQU+DejaVu Sans Bold"/>
                <a:ea typeface="DejaVu Sans"/>
              </a:rPr>
              <a:t>Table</a:t>
            </a:r>
            <a:r>
              <a:rPr b="1" lang="en-IN" sz="1400" spc="26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Strategy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93" name="CustomShape 27"/>
          <p:cNvSpPr/>
          <p:nvPr/>
        </p:nvSpPr>
        <p:spPr>
          <a:xfrm>
            <a:off x="912960" y="584820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294" name="CustomShape 28"/>
          <p:cNvSpPr/>
          <p:nvPr/>
        </p:nvSpPr>
        <p:spPr>
          <a:xfrm>
            <a:off x="1187280" y="6094440"/>
            <a:ext cx="260280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1" lang="en-IN" sz="1400" spc="-35" strike="noStrike">
                <a:solidFill>
                  <a:srgbClr val="000000"/>
                </a:solidFill>
                <a:latin typeface="DLHAQU+DejaVu Sans Bold"/>
                <a:ea typeface="DejaVu Sans"/>
              </a:rPr>
              <a:t>Table</a:t>
            </a:r>
            <a:r>
              <a:rPr b="1" lang="en-IN" sz="1400" spc="26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Per</a:t>
            </a:r>
            <a:r>
              <a:rPr b="1" lang="en-IN" sz="140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Class Strategy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95" name="CustomShape 29"/>
          <p:cNvSpPr/>
          <p:nvPr/>
        </p:nvSpPr>
        <p:spPr>
          <a:xfrm>
            <a:off x="912960" y="613152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296" name="CustomShape 30"/>
          <p:cNvSpPr/>
          <p:nvPr/>
        </p:nvSpPr>
        <p:spPr>
          <a:xfrm>
            <a:off x="912960" y="6414840"/>
            <a:ext cx="265320" cy="1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0"/>
              </a:lnSpc>
            </a:pPr>
            <a:r>
              <a:rPr b="0" lang="en-IN" sz="1000" spc="-1" strike="noStrike">
                <a:solidFill>
                  <a:srgbClr val="94b6d2"/>
                </a:solidFill>
                <a:latin typeface="TEOFSI+OpenSymbol"/>
                <a:ea typeface="DejaVu Sans"/>
              </a:rPr>
              <a:t>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297" name="CustomShape 31"/>
          <p:cNvSpPr/>
          <p:nvPr/>
        </p:nvSpPr>
        <p:spPr>
          <a:xfrm>
            <a:off x="1187280" y="6337080"/>
            <a:ext cx="4898520" cy="4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marL="189360"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  <a:p>
            <a:pPr marL="189360">
              <a:lnSpc>
                <a:spcPts val="1630"/>
              </a:lnSpc>
              <a:spcBef>
                <a:spcPts val="51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Joined Strategy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9" name="CustomShape 2"/>
          <p:cNvSpPr/>
          <p:nvPr/>
        </p:nvSpPr>
        <p:spPr>
          <a:xfrm>
            <a:off x="702360" y="428760"/>
            <a:ext cx="590616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1" lang="en-IN" sz="4400" spc="-1" strike="noStrike">
                <a:solidFill>
                  <a:srgbClr val="775f55"/>
                </a:solidFill>
                <a:latin typeface="DLHAQU+DejaVu Sans Bold"/>
                <a:ea typeface="DejaVu Sans"/>
              </a:rPr>
              <a:t>Hibernate caching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300" name="CustomShape 3"/>
          <p:cNvSpPr/>
          <p:nvPr/>
        </p:nvSpPr>
        <p:spPr>
          <a:xfrm>
            <a:off x="1022400" y="1559160"/>
            <a:ext cx="760932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Caching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is</a:t>
            </a:r>
            <a:r>
              <a:rPr b="0" lang="en-IN" sz="16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 facility 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provided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by</a:t>
            </a:r>
            <a:r>
              <a:rPr b="0" lang="en-IN" sz="1600" spc="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ORM frameworks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which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help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users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to get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301" name="CustomShape 4"/>
          <p:cNvSpPr/>
          <p:nvPr/>
        </p:nvSpPr>
        <p:spPr>
          <a:xfrm>
            <a:off x="703440" y="1611000"/>
            <a:ext cx="259920" cy="11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73"/>
              </a:lnSpc>
            </a:pPr>
            <a:r>
              <a:rPr b="0" lang="en-IN" sz="9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950" spc="-1" strike="noStrike">
              <a:latin typeface="Arial"/>
            </a:endParaRPr>
          </a:p>
        </p:txBody>
      </p:sp>
      <p:sp>
        <p:nvSpPr>
          <p:cNvPr id="1302" name="CustomShape 5"/>
          <p:cNvSpPr/>
          <p:nvPr/>
        </p:nvSpPr>
        <p:spPr>
          <a:xfrm>
            <a:off x="1022400" y="1803240"/>
            <a:ext cx="778680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fast running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web</a:t>
            </a:r>
            <a:r>
              <a:rPr b="0" lang="en-IN" sz="16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application, while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help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framework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itself to 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reduce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number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860"/>
              </a:lnSpc>
              <a:spcBef>
                <a:spcPts val="45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of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queries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made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to</a:t>
            </a:r>
            <a:r>
              <a:rPr b="0" lang="en-IN" sz="160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database in</a:t>
            </a:r>
            <a:r>
              <a:rPr b="0" lang="en-IN" sz="16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 single transaction.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303" name="CustomShape 6"/>
          <p:cNvSpPr/>
          <p:nvPr/>
        </p:nvSpPr>
        <p:spPr>
          <a:xfrm>
            <a:off x="1022400" y="2377080"/>
            <a:ext cx="755964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Fist level cache</a:t>
            </a:r>
            <a:r>
              <a:rPr b="1" lang="en-IN" sz="1600" spc="-26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in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hibernate is enabled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by default and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you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do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not need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304" name="CustomShape 7"/>
          <p:cNvSpPr/>
          <p:nvPr/>
        </p:nvSpPr>
        <p:spPr>
          <a:xfrm>
            <a:off x="703440" y="2428560"/>
            <a:ext cx="259920" cy="11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73"/>
              </a:lnSpc>
            </a:pPr>
            <a:r>
              <a:rPr b="0" lang="en-IN" sz="9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950" spc="-1" strike="noStrike">
              <a:latin typeface="Arial"/>
            </a:endParaRPr>
          </a:p>
        </p:txBody>
      </p:sp>
      <p:sp>
        <p:nvSpPr>
          <p:cNvPr id="1305" name="CustomShape 8"/>
          <p:cNvSpPr/>
          <p:nvPr/>
        </p:nvSpPr>
        <p:spPr>
          <a:xfrm>
            <a:off x="1022400" y="2620440"/>
            <a:ext cx="7781400" cy="47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to</a:t>
            </a:r>
            <a:r>
              <a:rPr b="0" lang="en-IN" sz="160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do anything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to</a:t>
            </a:r>
            <a:r>
              <a:rPr b="0" lang="en-IN" sz="160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get this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functionality working.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In fact, you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can 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not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disable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860"/>
              </a:lnSpc>
              <a:spcBef>
                <a:spcPts val="48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it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even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29" strike="noStrike">
                <a:solidFill>
                  <a:srgbClr val="000000"/>
                </a:solidFill>
                <a:latin typeface="AJJWSF+DejaVu Sans"/>
                <a:ea typeface="DejaVu Sans"/>
              </a:rPr>
              <a:t>forcefully.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306" name="CustomShape 9"/>
          <p:cNvSpPr/>
          <p:nvPr/>
        </p:nvSpPr>
        <p:spPr>
          <a:xfrm>
            <a:off x="1022400" y="3194640"/>
            <a:ext cx="774252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32" strike="noStrike">
                <a:solidFill>
                  <a:srgbClr val="000000"/>
                </a:solidFill>
                <a:latin typeface="AJJWSF+DejaVu Sans"/>
                <a:ea typeface="DejaVu Sans"/>
              </a:rPr>
              <a:t>First</a:t>
            </a:r>
            <a:r>
              <a:rPr b="0" lang="en-IN" sz="1600" spc="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level cache is provided by Session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Object.</a:t>
            </a:r>
            <a:r>
              <a:rPr b="0" lang="en-IN" sz="16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32" strike="noStrike">
                <a:solidFill>
                  <a:srgbClr val="000000"/>
                </a:solidFill>
                <a:latin typeface="AJJWSF+DejaVu Sans"/>
                <a:ea typeface="DejaVu Sans"/>
              </a:rPr>
              <a:t>First</a:t>
            </a:r>
            <a:r>
              <a:rPr b="0" lang="en-IN" sz="1600" spc="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level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cache associated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307" name="CustomShape 10"/>
          <p:cNvSpPr/>
          <p:nvPr/>
        </p:nvSpPr>
        <p:spPr>
          <a:xfrm>
            <a:off x="703440" y="3246480"/>
            <a:ext cx="259920" cy="11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73"/>
              </a:lnSpc>
            </a:pPr>
            <a:r>
              <a:rPr b="0" lang="en-IN" sz="9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950" spc="-1" strike="noStrike">
              <a:latin typeface="Arial"/>
            </a:endParaRPr>
          </a:p>
        </p:txBody>
      </p:sp>
      <p:sp>
        <p:nvSpPr>
          <p:cNvPr id="1308" name="CustomShape 11"/>
          <p:cNvSpPr/>
          <p:nvPr/>
        </p:nvSpPr>
        <p:spPr>
          <a:xfrm>
            <a:off x="1022400" y="3438720"/>
            <a:ext cx="770076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86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with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session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object is available</a:t>
            </a:r>
            <a:r>
              <a:rPr b="0" lang="en-IN" sz="16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only till session object is live. It is available</a:t>
            </a:r>
            <a:endParaRPr b="0" lang="en-IN" sz="1600" spc="-1" strike="noStrike">
              <a:latin typeface="Arial"/>
            </a:endParaRPr>
          </a:p>
          <a:p>
            <a:pPr>
              <a:lnSpc>
                <a:spcPts val="1860"/>
              </a:lnSpc>
              <a:spcBef>
                <a:spcPts val="48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to</a:t>
            </a:r>
            <a:r>
              <a:rPr b="0" lang="en-IN" sz="160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session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object only and</a:t>
            </a:r>
            <a:r>
              <a:rPr b="0" lang="en-IN" sz="16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is</a:t>
            </a:r>
            <a:r>
              <a:rPr b="0" lang="en-IN" sz="1600" spc="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1" lang="en-IN" sz="160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not accessible to any other session</a:t>
            </a:r>
            <a:endParaRPr b="0" lang="en-IN" sz="1600" spc="-1" strike="noStrike">
              <a:latin typeface="Arial"/>
            </a:endParaRPr>
          </a:p>
          <a:p>
            <a:pPr marL="3526560">
              <a:lnSpc>
                <a:spcPts val="1860"/>
              </a:lnSpc>
              <a:spcBef>
                <a:spcPts val="48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tion.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309" name="CustomShape 12"/>
          <p:cNvSpPr/>
          <p:nvPr/>
        </p:nvSpPr>
        <p:spPr>
          <a:xfrm>
            <a:off x="4561560" y="6337080"/>
            <a:ext cx="152424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ining Hibernate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1" name="CustomShape 2"/>
          <p:cNvSpPr/>
          <p:nvPr/>
        </p:nvSpPr>
        <p:spPr>
          <a:xfrm>
            <a:off x="702360" y="301320"/>
            <a:ext cx="6579720" cy="89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436"/>
              </a:lnSpc>
            </a:pPr>
            <a:r>
              <a:rPr b="1" lang="en-IN" sz="2950" spc="-1" strike="noStrike">
                <a:solidFill>
                  <a:srgbClr val="775f55"/>
                </a:solidFill>
                <a:latin typeface="DLHAQU+DejaVu Sans Bold"/>
                <a:ea typeface="DejaVu Sans"/>
              </a:rPr>
              <a:t>Important facts about</a:t>
            </a:r>
            <a:r>
              <a:rPr b="1" lang="en-IN" sz="2950" spc="4" strike="noStrike">
                <a:solidFill>
                  <a:srgbClr val="775f55"/>
                </a:solidFill>
                <a:latin typeface="DLHAQU+DejaVu Sans Bold"/>
                <a:ea typeface="DejaVu Sans"/>
              </a:rPr>
              <a:t> </a:t>
            </a:r>
            <a:r>
              <a:rPr b="1" lang="en-IN" sz="2950" spc="-1" strike="noStrike">
                <a:solidFill>
                  <a:srgbClr val="775f55"/>
                </a:solidFill>
                <a:latin typeface="DLHAQU+DejaVu Sans Bold"/>
                <a:ea typeface="DejaVu Sans"/>
              </a:rPr>
              <a:t>primary</a:t>
            </a:r>
            <a:endParaRPr b="0" lang="en-IN" sz="2950" spc="-1" strike="noStrike">
              <a:latin typeface="Arial"/>
            </a:endParaRPr>
          </a:p>
          <a:p>
            <a:pPr>
              <a:lnSpc>
                <a:spcPts val="3436"/>
              </a:lnSpc>
              <a:spcBef>
                <a:spcPts val="156"/>
              </a:spcBef>
            </a:pPr>
            <a:r>
              <a:rPr b="1" lang="en-IN" sz="2950" spc="-1" strike="noStrike">
                <a:solidFill>
                  <a:srgbClr val="775f55"/>
                </a:solidFill>
                <a:latin typeface="DLHAQU+DejaVu Sans Bold"/>
                <a:ea typeface="DejaVu Sans"/>
              </a:rPr>
              <a:t>caching</a:t>
            </a:r>
            <a:endParaRPr b="0" lang="en-IN" sz="2950" spc="-1" strike="noStrike">
              <a:latin typeface="Arial"/>
            </a:endParaRPr>
          </a:p>
        </p:txBody>
      </p:sp>
      <p:sp>
        <p:nvSpPr>
          <p:cNvPr id="1312" name="CustomShape 3"/>
          <p:cNvSpPr/>
          <p:nvPr/>
        </p:nvSpPr>
        <p:spPr>
          <a:xfrm>
            <a:off x="977760" y="1661040"/>
            <a:ext cx="7216200" cy="26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109"/>
              </a:lnSpc>
            </a:pPr>
            <a:r>
              <a:rPr b="0" lang="en-IN" sz="1800" spc="-29" strike="noStrike">
                <a:solidFill>
                  <a:srgbClr val="000000"/>
                </a:solidFill>
                <a:latin typeface="AJJWSF+DejaVu Sans"/>
                <a:ea typeface="DejaVu Sans"/>
              </a:rPr>
              <a:t>First</a:t>
            </a:r>
            <a:r>
              <a:rPr b="0" lang="en-IN" sz="1800" spc="2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level cache is associated with </a:t>
            </a:r>
            <a:r>
              <a:rPr b="0" lang="en-IN" sz="18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“session”</a:t>
            </a:r>
            <a:r>
              <a:rPr b="0" lang="en-IN" sz="180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object and other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13" name="CustomShape 4"/>
          <p:cNvSpPr/>
          <p:nvPr/>
        </p:nvSpPr>
        <p:spPr>
          <a:xfrm>
            <a:off x="702360" y="1720800"/>
            <a:ext cx="272160" cy="12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972"/>
              </a:lnSpc>
            </a:pPr>
            <a:r>
              <a:rPr b="0" lang="en-IN" sz="10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050" spc="-1" strike="noStrike">
              <a:latin typeface="Arial"/>
            </a:endParaRPr>
          </a:p>
        </p:txBody>
      </p:sp>
      <p:sp>
        <p:nvSpPr>
          <p:cNvPr id="1314" name="CustomShape 5"/>
          <p:cNvSpPr/>
          <p:nvPr/>
        </p:nvSpPr>
        <p:spPr>
          <a:xfrm>
            <a:off x="977760" y="1936800"/>
            <a:ext cx="5216040" cy="26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109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session objects in</a:t>
            </a:r>
            <a:r>
              <a:rPr b="0" lang="en-IN" sz="18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application can not see</a:t>
            </a:r>
            <a:r>
              <a:rPr b="0" lang="en-IN" sz="18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it.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15" name="CustomShape 6"/>
          <p:cNvSpPr/>
          <p:nvPr/>
        </p:nvSpPr>
        <p:spPr>
          <a:xfrm>
            <a:off x="977760" y="2287080"/>
            <a:ext cx="7518240" cy="26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109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The scope of cache objects is</a:t>
            </a:r>
            <a:r>
              <a:rPr b="0" lang="en-IN" sz="18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of session.</a:t>
            </a:r>
            <a:r>
              <a:rPr b="0" lang="en-IN" sz="18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Once session is</a:t>
            </a:r>
            <a:r>
              <a:rPr b="0" lang="en-IN" sz="18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closed,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16" name="CustomShape 7"/>
          <p:cNvSpPr/>
          <p:nvPr/>
        </p:nvSpPr>
        <p:spPr>
          <a:xfrm>
            <a:off x="702360" y="2346840"/>
            <a:ext cx="272160" cy="12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972"/>
              </a:lnSpc>
            </a:pPr>
            <a:r>
              <a:rPr b="0" lang="en-IN" sz="10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050" spc="-1" strike="noStrike">
              <a:latin typeface="Arial"/>
            </a:endParaRPr>
          </a:p>
        </p:txBody>
      </p:sp>
      <p:sp>
        <p:nvSpPr>
          <p:cNvPr id="1317" name="CustomShape 8"/>
          <p:cNvSpPr/>
          <p:nvPr/>
        </p:nvSpPr>
        <p:spPr>
          <a:xfrm>
            <a:off x="977760" y="2562840"/>
            <a:ext cx="3898800" cy="26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109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cached objects </a:t>
            </a:r>
            <a:r>
              <a:rPr b="0" lang="en-IN" sz="1800" spc="-21" strike="noStrike">
                <a:solidFill>
                  <a:srgbClr val="000000"/>
                </a:solidFill>
                <a:latin typeface="AJJWSF+DejaVu Sans"/>
                <a:ea typeface="DejaVu Sans"/>
              </a:rPr>
              <a:t>are</a:t>
            </a:r>
            <a:r>
              <a:rPr b="0" lang="en-IN" sz="1800" spc="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gone </a:t>
            </a:r>
            <a:r>
              <a:rPr b="0" lang="en-IN" sz="1800" spc="-26" strike="noStrike">
                <a:solidFill>
                  <a:srgbClr val="000000"/>
                </a:solidFill>
                <a:latin typeface="AJJWSF+DejaVu Sans"/>
                <a:ea typeface="DejaVu Sans"/>
              </a:rPr>
              <a:t>forever.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18" name="CustomShape 9"/>
          <p:cNvSpPr/>
          <p:nvPr/>
        </p:nvSpPr>
        <p:spPr>
          <a:xfrm>
            <a:off x="977760" y="2913120"/>
            <a:ext cx="7596000" cy="26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109"/>
              </a:lnSpc>
            </a:pPr>
            <a:r>
              <a:rPr b="0" lang="en-IN" sz="1800" spc="-29" strike="noStrike">
                <a:solidFill>
                  <a:srgbClr val="000000"/>
                </a:solidFill>
                <a:latin typeface="AJJWSF+DejaVu Sans"/>
                <a:ea typeface="DejaVu Sans"/>
              </a:rPr>
              <a:t>First</a:t>
            </a:r>
            <a:r>
              <a:rPr b="0" lang="en-IN" sz="1800" spc="2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level cache is enabled by default and you</a:t>
            </a:r>
            <a:r>
              <a:rPr b="0" lang="en-IN" sz="18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can not disable it.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19" name="CustomShape 10"/>
          <p:cNvSpPr/>
          <p:nvPr/>
        </p:nvSpPr>
        <p:spPr>
          <a:xfrm>
            <a:off x="702360" y="2974320"/>
            <a:ext cx="272160" cy="12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972"/>
              </a:lnSpc>
            </a:pPr>
            <a:r>
              <a:rPr b="0" lang="en-IN" sz="10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050" spc="-1" strike="noStrike">
              <a:latin typeface="Arial"/>
            </a:endParaRPr>
          </a:p>
        </p:txBody>
      </p:sp>
      <p:sp>
        <p:nvSpPr>
          <p:cNvPr id="1320" name="CustomShape 11"/>
          <p:cNvSpPr/>
          <p:nvPr/>
        </p:nvSpPr>
        <p:spPr>
          <a:xfrm>
            <a:off x="977760" y="3265200"/>
            <a:ext cx="7553520" cy="26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109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When we query an entity ﬁrst time, it is</a:t>
            </a:r>
            <a:r>
              <a:rPr b="0" lang="en-IN" sz="18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retrieved </a:t>
            </a:r>
            <a:r>
              <a:rPr b="0" lang="en-IN" sz="18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from</a:t>
            </a:r>
            <a:r>
              <a:rPr b="0" lang="en-IN" sz="180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database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21" name="CustomShape 12"/>
          <p:cNvSpPr/>
          <p:nvPr/>
        </p:nvSpPr>
        <p:spPr>
          <a:xfrm>
            <a:off x="702360" y="3324960"/>
            <a:ext cx="272160" cy="12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972"/>
              </a:lnSpc>
            </a:pPr>
            <a:r>
              <a:rPr b="0" lang="en-IN" sz="10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050" spc="-1" strike="noStrike">
              <a:latin typeface="Arial"/>
            </a:endParaRPr>
          </a:p>
        </p:txBody>
      </p:sp>
      <p:sp>
        <p:nvSpPr>
          <p:cNvPr id="1322" name="CustomShape 13"/>
          <p:cNvSpPr/>
          <p:nvPr/>
        </p:nvSpPr>
        <p:spPr>
          <a:xfrm>
            <a:off x="977760" y="3540600"/>
            <a:ext cx="7564680" cy="26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109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and stored in</a:t>
            </a:r>
            <a:r>
              <a:rPr b="0" lang="en-IN" sz="18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ﬁrst</a:t>
            </a:r>
            <a:r>
              <a:rPr b="0" lang="en-IN" sz="18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level cache associated with hibernate session.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23" name="CustomShape 14"/>
          <p:cNvSpPr/>
          <p:nvPr/>
        </p:nvSpPr>
        <p:spPr>
          <a:xfrm>
            <a:off x="977760" y="3891240"/>
            <a:ext cx="7676280" cy="26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109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If we</a:t>
            </a:r>
            <a:r>
              <a:rPr b="0" lang="en-IN" sz="1800" spc="-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query</a:t>
            </a:r>
            <a:r>
              <a:rPr b="0" lang="en-IN" sz="18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same object again with same session object, it will be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24" name="CustomShape 15"/>
          <p:cNvSpPr/>
          <p:nvPr/>
        </p:nvSpPr>
        <p:spPr>
          <a:xfrm>
            <a:off x="702360" y="3952440"/>
            <a:ext cx="272160" cy="12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972"/>
              </a:lnSpc>
            </a:pPr>
            <a:r>
              <a:rPr b="0" lang="en-IN" sz="10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050" spc="-1" strike="noStrike">
              <a:latin typeface="Arial"/>
            </a:endParaRPr>
          </a:p>
        </p:txBody>
      </p:sp>
      <p:sp>
        <p:nvSpPr>
          <p:cNvPr id="1325" name="CustomShape 16"/>
          <p:cNvSpPr/>
          <p:nvPr/>
        </p:nvSpPr>
        <p:spPr>
          <a:xfrm>
            <a:off x="977760" y="4166640"/>
            <a:ext cx="6283080" cy="26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109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loaded </a:t>
            </a:r>
            <a:r>
              <a:rPr b="0" lang="en-IN" sz="18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from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cache and no sql</a:t>
            </a:r>
            <a:r>
              <a:rPr b="0" lang="en-IN" sz="18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query will be </a:t>
            </a:r>
            <a:r>
              <a:rPr b="0" lang="en-IN" sz="18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executed.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26" name="CustomShape 17"/>
          <p:cNvSpPr/>
          <p:nvPr/>
        </p:nvSpPr>
        <p:spPr>
          <a:xfrm>
            <a:off x="977760" y="4518720"/>
            <a:ext cx="7111440" cy="26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109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The loaded entity can be removed </a:t>
            </a:r>
            <a:r>
              <a:rPr b="0" lang="en-IN" sz="18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from</a:t>
            </a:r>
            <a:r>
              <a:rPr b="0" lang="en-IN" sz="180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session using evict()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27" name="CustomShape 18"/>
          <p:cNvSpPr/>
          <p:nvPr/>
        </p:nvSpPr>
        <p:spPr>
          <a:xfrm>
            <a:off x="702360" y="4578480"/>
            <a:ext cx="272160" cy="12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972"/>
              </a:lnSpc>
            </a:pPr>
            <a:r>
              <a:rPr b="0" lang="en-IN" sz="10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050" spc="-1" strike="noStrike">
              <a:latin typeface="Arial"/>
            </a:endParaRPr>
          </a:p>
        </p:txBody>
      </p:sp>
      <p:sp>
        <p:nvSpPr>
          <p:cNvPr id="1328" name="CustomShape 19"/>
          <p:cNvSpPr/>
          <p:nvPr/>
        </p:nvSpPr>
        <p:spPr>
          <a:xfrm>
            <a:off x="977760" y="4793040"/>
            <a:ext cx="7833240" cy="54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109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method. The next</a:t>
            </a:r>
            <a:r>
              <a:rPr b="0" lang="en-IN" sz="1800" spc="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loading of this entity will again </a:t>
            </a:r>
            <a:r>
              <a:rPr b="0" lang="en-IN" sz="1800" spc="-18" strike="noStrike">
                <a:solidFill>
                  <a:srgbClr val="000000"/>
                </a:solidFill>
                <a:latin typeface="AJJWSF+DejaVu Sans"/>
                <a:ea typeface="DejaVu Sans"/>
              </a:rPr>
              <a:t>make</a:t>
            </a:r>
            <a:r>
              <a:rPr b="0" lang="en-IN" sz="1800" spc="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a database</a:t>
            </a:r>
            <a:endParaRPr b="0" lang="en-IN" sz="1800" spc="-1" strike="noStrike">
              <a:latin typeface="Arial"/>
            </a:endParaRPr>
          </a:p>
          <a:p>
            <a:pPr>
              <a:lnSpc>
                <a:spcPts val="2109"/>
              </a:lnSpc>
              <a:spcBef>
                <a:spcPts val="60"/>
              </a:spcBef>
            </a:pP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call if</a:t>
            </a:r>
            <a:r>
              <a:rPr b="0" lang="en-IN" sz="18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it</a:t>
            </a:r>
            <a:r>
              <a:rPr b="0" lang="en-IN" sz="18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has been removed</a:t>
            </a:r>
            <a:r>
              <a:rPr b="0" lang="en-IN" sz="18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using evict()</a:t>
            </a:r>
            <a:r>
              <a:rPr b="0" lang="en-IN" sz="180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method.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29" name="CustomShape 20"/>
          <p:cNvSpPr/>
          <p:nvPr/>
        </p:nvSpPr>
        <p:spPr>
          <a:xfrm>
            <a:off x="977760" y="5419080"/>
            <a:ext cx="7688520" cy="26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109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The whole session cache can be removed using clear() method. It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30" name="CustomShape 21"/>
          <p:cNvSpPr/>
          <p:nvPr/>
        </p:nvSpPr>
        <p:spPr>
          <a:xfrm>
            <a:off x="702360" y="5479920"/>
            <a:ext cx="272160" cy="12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972"/>
              </a:lnSpc>
            </a:pPr>
            <a:r>
              <a:rPr b="0" lang="en-IN" sz="10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050" spc="-1" strike="noStrike">
              <a:latin typeface="Arial"/>
            </a:endParaRPr>
          </a:p>
        </p:txBody>
      </p:sp>
      <p:sp>
        <p:nvSpPr>
          <p:cNvPr id="1331" name="CustomShape 22"/>
          <p:cNvSpPr/>
          <p:nvPr/>
        </p:nvSpPr>
        <p:spPr>
          <a:xfrm>
            <a:off x="977760" y="5694480"/>
            <a:ext cx="5085720" cy="26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109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will remove all the entities </a:t>
            </a:r>
            <a:r>
              <a:rPr b="0" lang="en-IN" sz="1800" spc="-12" strike="noStrike">
                <a:solidFill>
                  <a:srgbClr val="000000"/>
                </a:solidFill>
                <a:latin typeface="AJJWSF+DejaVu Sans"/>
                <a:ea typeface="DejaVu Sans"/>
              </a:rPr>
              <a:t>stored</a:t>
            </a:r>
            <a:r>
              <a:rPr b="0" lang="en-IN" sz="180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in cache.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32" name="CustomShape 23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CustomShape 1"/>
          <p:cNvSpPr/>
          <p:nvPr/>
        </p:nvSpPr>
        <p:spPr>
          <a:xfrm>
            <a:off x="0" y="0"/>
            <a:ext cx="9142920" cy="6856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4" name="CustomShape 2"/>
          <p:cNvSpPr/>
          <p:nvPr/>
        </p:nvSpPr>
        <p:spPr>
          <a:xfrm>
            <a:off x="702360" y="428760"/>
            <a:ext cx="491904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22"/>
              </a:lnSpc>
            </a:pPr>
            <a:r>
              <a:rPr b="0" lang="en-IN" sz="4400" spc="-12" strike="noStrike">
                <a:solidFill>
                  <a:srgbClr val="775f55"/>
                </a:solidFill>
                <a:latin typeface="AJJWSF+DejaVu Sans"/>
                <a:ea typeface="DejaVu Sans"/>
              </a:rPr>
              <a:t>Primary</a:t>
            </a:r>
            <a:r>
              <a:rPr b="0" lang="en-IN" sz="4400" spc="21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1" lang="en-IN" sz="4400" spc="-1" strike="noStrike">
                <a:solidFill>
                  <a:srgbClr val="775f55"/>
                </a:solidFill>
                <a:latin typeface="DLHAQU+DejaVu Sans Bold"/>
                <a:ea typeface="DejaVu Sans"/>
              </a:rPr>
              <a:t>caching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335" name="CustomShape 3"/>
          <p:cNvSpPr/>
          <p:nvPr/>
        </p:nvSpPr>
        <p:spPr>
          <a:xfrm>
            <a:off x="984240" y="1662120"/>
            <a:ext cx="6530760" cy="25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49"/>
              </a:lnSpc>
            </a:pP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Primary</a:t>
            </a:r>
            <a:r>
              <a:rPr b="0" lang="en-IN" sz="1750" spc="568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caching is</a:t>
            </a:r>
            <a:r>
              <a:rPr b="0" lang="en-IN" sz="17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by default and you can not disable it.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1336" name="CustomShape 4"/>
          <p:cNvSpPr/>
          <p:nvPr/>
        </p:nvSpPr>
        <p:spPr>
          <a:xfrm>
            <a:off x="702360" y="1719720"/>
            <a:ext cx="268920" cy="11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944"/>
              </a:lnSpc>
            </a:pPr>
            <a:r>
              <a:rPr b="0" lang="en-IN" sz="10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050" spc="-1" strike="noStrike">
              <a:latin typeface="Arial"/>
            </a:endParaRPr>
          </a:p>
        </p:txBody>
      </p:sp>
      <p:sp>
        <p:nvSpPr>
          <p:cNvPr id="1337" name="CustomShape 5"/>
          <p:cNvSpPr/>
          <p:nvPr/>
        </p:nvSpPr>
        <p:spPr>
          <a:xfrm>
            <a:off x="984240" y="2008800"/>
            <a:ext cx="7709400" cy="25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49"/>
              </a:lnSpc>
            </a:pP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What if</a:t>
            </a:r>
            <a:r>
              <a:rPr b="0" lang="en-IN" sz="17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you try </a:t>
            </a:r>
            <a:r>
              <a:rPr b="0" lang="en-IN" sz="17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to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load same object in one session , hibernate don’t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1338" name="CustomShape 6"/>
          <p:cNvSpPr/>
          <p:nvPr/>
        </p:nvSpPr>
        <p:spPr>
          <a:xfrm>
            <a:off x="702360" y="2066400"/>
            <a:ext cx="268920" cy="11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944"/>
              </a:lnSpc>
            </a:pPr>
            <a:r>
              <a:rPr b="0" lang="en-IN" sz="10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050" spc="-1" strike="noStrike">
              <a:latin typeface="Arial"/>
            </a:endParaRPr>
          </a:p>
        </p:txBody>
      </p:sp>
      <p:sp>
        <p:nvSpPr>
          <p:cNvPr id="1339" name="CustomShape 7"/>
          <p:cNvSpPr/>
          <p:nvPr/>
        </p:nvSpPr>
        <p:spPr>
          <a:xfrm>
            <a:off x="984240" y="2276640"/>
            <a:ext cx="7495560" cy="80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49"/>
              </a:lnSpc>
            </a:pP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hit</a:t>
            </a:r>
            <a:r>
              <a:rPr b="0" lang="en-IN" sz="17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database twice, in fact it</a:t>
            </a:r>
            <a:r>
              <a:rPr b="0" lang="en-IN" sz="17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will hit database</a:t>
            </a:r>
            <a:r>
              <a:rPr b="0" lang="en-IN" sz="17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ﬁrst</a:t>
            </a:r>
            <a:r>
              <a:rPr b="0" lang="en-IN" sz="1750" spc="12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time and put</a:t>
            </a:r>
            <a:endParaRPr b="0" lang="en-IN" sz="1750" spc="-1" strike="noStrike">
              <a:latin typeface="Arial"/>
            </a:endParaRPr>
          </a:p>
          <a:p>
            <a:pPr>
              <a:lnSpc>
                <a:spcPts val="2049"/>
              </a:lnSpc>
              <a:spcBef>
                <a:spcPts val="122"/>
              </a:spcBef>
            </a:pP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result</a:t>
            </a:r>
            <a:r>
              <a:rPr b="0" lang="en-IN" sz="1750" spc="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in</a:t>
            </a:r>
            <a:r>
              <a:rPr b="0" lang="en-IN" sz="17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cache </a:t>
            </a:r>
            <a:r>
              <a:rPr b="0" lang="en-IN" sz="17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so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that if</a:t>
            </a:r>
            <a:r>
              <a:rPr b="0" lang="en-IN" sz="17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next</a:t>
            </a:r>
            <a:r>
              <a:rPr b="0" lang="en-IN" sz="1750" spc="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time it</a:t>
            </a:r>
            <a:r>
              <a:rPr b="0" lang="en-IN" sz="17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is</a:t>
            </a:r>
            <a:r>
              <a:rPr b="0" lang="en-IN" sz="1750" spc="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request</a:t>
            </a:r>
            <a:r>
              <a:rPr b="0" lang="en-IN" sz="1750" spc="9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it</a:t>
            </a:r>
            <a:r>
              <a:rPr b="0" lang="en-IN" sz="17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can be provided</a:t>
            </a:r>
            <a:endParaRPr b="0" lang="en-IN" sz="1750" spc="-1" strike="noStrike">
              <a:latin typeface="Arial"/>
            </a:endParaRPr>
          </a:p>
          <a:p>
            <a:pPr>
              <a:lnSpc>
                <a:spcPts val="2049"/>
              </a:lnSpc>
              <a:spcBef>
                <a:spcPts val="62"/>
              </a:spcBef>
            </a:pP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from</a:t>
            </a:r>
            <a:r>
              <a:rPr b="0" lang="en-IN" sz="1750" spc="15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cache.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1340" name="CustomShape 8"/>
          <p:cNvSpPr/>
          <p:nvPr/>
        </p:nvSpPr>
        <p:spPr>
          <a:xfrm>
            <a:off x="984240" y="5240880"/>
            <a:ext cx="7529760" cy="25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49"/>
              </a:lnSpc>
            </a:pPr>
            <a:r>
              <a:rPr b="0" lang="en-IN" sz="1750" spc="4" strike="noStrike">
                <a:solidFill>
                  <a:srgbClr val="000000"/>
                </a:solidFill>
                <a:latin typeface="AJJWSF+DejaVu Sans"/>
                <a:ea typeface="DejaVu Sans"/>
              </a:rPr>
              <a:t>As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 you can</a:t>
            </a:r>
            <a:r>
              <a:rPr b="0" lang="en-IN" sz="1750" spc="7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see that</a:t>
            </a:r>
            <a:r>
              <a:rPr b="0" lang="en-IN" sz="1750" spc="24" strike="noStrike">
                <a:solidFill>
                  <a:srgbClr val="000000"/>
                </a:solidFill>
                <a:latin typeface="AJJWSF+DejaVu Sans"/>
                <a:ea typeface="DejaVu Sans"/>
              </a:rPr>
              <a:t> </a:t>
            </a:r>
            <a:r>
              <a:rPr b="1" lang="en-IN" sz="175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second “session.load()” statement does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1341" name="CustomShape 9"/>
          <p:cNvSpPr/>
          <p:nvPr/>
        </p:nvSpPr>
        <p:spPr>
          <a:xfrm>
            <a:off x="702360" y="5298480"/>
            <a:ext cx="268920" cy="11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944"/>
              </a:lnSpc>
            </a:pPr>
            <a:r>
              <a:rPr b="0" lang="en-IN" sz="1050" spc="-1" strike="noStrike">
                <a:solidFill>
                  <a:srgbClr val="dd8047"/>
                </a:solidFill>
                <a:latin typeface="TEOFSI+OpenSymbol"/>
                <a:ea typeface="DejaVu Sans"/>
              </a:rPr>
              <a:t></a:t>
            </a:r>
            <a:endParaRPr b="0" lang="en-IN" sz="1050" spc="-1" strike="noStrike">
              <a:latin typeface="Arial"/>
            </a:endParaRPr>
          </a:p>
        </p:txBody>
      </p:sp>
      <p:sp>
        <p:nvSpPr>
          <p:cNvPr id="1342" name="CustomShape 10"/>
          <p:cNvSpPr/>
          <p:nvPr/>
        </p:nvSpPr>
        <p:spPr>
          <a:xfrm>
            <a:off x="984240" y="5509080"/>
            <a:ext cx="7014240" cy="53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049"/>
              </a:lnSpc>
            </a:pPr>
            <a:r>
              <a:rPr b="1" lang="en-IN" sz="175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not</a:t>
            </a:r>
            <a:r>
              <a:rPr b="1" lang="en-IN" sz="175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75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execute</a:t>
            </a:r>
            <a:r>
              <a:rPr b="1" lang="en-IN" sz="175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 select query</a:t>
            </a:r>
            <a:r>
              <a:rPr b="1" lang="en-IN" sz="1750" spc="4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75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again</a:t>
            </a:r>
            <a:r>
              <a:rPr b="1" lang="en-IN" sz="1750" spc="9" strike="noStrike">
                <a:solidFill>
                  <a:srgbClr val="000000"/>
                </a:solidFill>
                <a:latin typeface="DLHAQU+DejaVu Sans Bold"/>
                <a:ea typeface="DejaVu Sans"/>
              </a:rPr>
              <a:t> </a:t>
            </a:r>
            <a:r>
              <a:rPr b="1" lang="en-IN" sz="175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and load the Customer</a:t>
            </a:r>
            <a:endParaRPr b="0" lang="en-IN" sz="1750" spc="-1" strike="noStrike">
              <a:latin typeface="Arial"/>
            </a:endParaRPr>
          </a:p>
          <a:p>
            <a:pPr>
              <a:lnSpc>
                <a:spcPts val="2049"/>
              </a:lnSpc>
              <a:spcBef>
                <a:spcPts val="119"/>
              </a:spcBef>
            </a:pPr>
            <a:r>
              <a:rPr b="1" lang="en-IN" sz="1750" spc="-1" strike="noStrike">
                <a:solidFill>
                  <a:srgbClr val="000000"/>
                </a:solidFill>
                <a:latin typeface="DLHAQU+DejaVu Sans Bold"/>
                <a:ea typeface="DejaVu Sans"/>
              </a:rPr>
              <a:t>entity directly</a:t>
            </a:r>
            <a:r>
              <a:rPr b="0" lang="en-IN" sz="1750" spc="-1" strike="noStrike">
                <a:solidFill>
                  <a:srgbClr val="000000"/>
                </a:solidFill>
                <a:latin typeface="AJJWSF+DejaVu Sans"/>
                <a:ea typeface="DejaVu Sans"/>
              </a:rPr>
              <a:t>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1343" name="CustomShape 11"/>
          <p:cNvSpPr/>
          <p:nvPr/>
        </p:nvSpPr>
        <p:spPr>
          <a:xfrm>
            <a:off x="1376640" y="6337080"/>
            <a:ext cx="4709160" cy="20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630"/>
              </a:lnSpc>
            </a:pP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rgupta.mtech@gmail.com</a:t>
            </a:r>
            <a:r>
              <a:rPr b="0" lang="en-IN" sz="1400" spc="868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Java </a:t>
            </a:r>
            <a:r>
              <a:rPr b="0" lang="en-IN" sz="1400" spc="-26" strike="noStrike">
                <a:solidFill>
                  <a:srgbClr val="775f55"/>
                </a:solidFill>
                <a:latin typeface="AJJWSF+DejaVu Sans"/>
                <a:ea typeface="DejaVu Sans"/>
              </a:rPr>
              <a:t>Training</a:t>
            </a:r>
            <a:r>
              <a:rPr b="0" lang="en-IN" sz="1400" spc="12" strike="noStrike">
                <a:solidFill>
                  <a:srgbClr val="775f55"/>
                </a:solidFill>
                <a:latin typeface="AJJWSF+DejaVu Sans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775f55"/>
                </a:solidFill>
                <a:latin typeface="AJJWSF+DejaVu Sans"/>
                <a:ea typeface="DejaVu Sans"/>
              </a:rPr>
              <a:t>Hibernate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</TotalTime>
  <Application>LibreOffice/6.4.6.2$Linux_X86_64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en-IN</dc:language>
  <cp:lastModifiedBy/>
  <dcterms:modified xsi:type="dcterms:W3CDTF">2021-02-13T07:02:18Z</dcterms:modified>
  <cp:revision>8</cp:revision>
  <dc:subject/>
  <dc:title>Presentation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yperlinksChanged">
    <vt:bool>0</vt:bool>
  </property>
  <property fmtid="{D5CDD505-2E9C-101B-9397-08002B2CF9AE}" pid="3" name="LinksUpToDate">
    <vt:bool>0</vt:bool>
  </property>
  <property fmtid="{D5CDD505-2E9C-101B-9397-08002B2CF9AE}" pid="4" name="PresentationFormat">
    <vt:lpwstr>On-screen Show (4:3)</vt:lpwstr>
  </property>
  <property fmtid="{D5CDD505-2E9C-101B-9397-08002B2CF9AE}" pid="5" name="ScaleCrop">
    <vt:bool>0</vt:bool>
  </property>
  <property fmtid="{D5CDD505-2E9C-101B-9397-08002B2CF9AE}" pid="6" name="ShareDoc">
    <vt:bool>0</vt:bool>
  </property>
</Properties>
</file>